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6" r:id="rId3"/>
    <p:sldMasterId id="2147483652" r:id="rId4"/>
    <p:sldMasterId id="2147483655" r:id="rId5"/>
    <p:sldMasterId id="2147483657" r:id="rId6"/>
    <p:sldMasterId id="2147483658" r:id="rId7"/>
  </p:sldMasterIdLst>
  <p:notesMasterIdLst>
    <p:notesMasterId r:id="rId35"/>
  </p:notesMasterIdLst>
  <p:handoutMasterIdLst>
    <p:handoutMasterId r:id="rId36"/>
  </p:handoutMasterIdLst>
  <p:sldIdLst>
    <p:sldId id="731" r:id="rId8"/>
    <p:sldId id="730" r:id="rId9"/>
    <p:sldId id="424" r:id="rId10"/>
    <p:sldId id="698" r:id="rId11"/>
    <p:sldId id="724" r:id="rId12"/>
    <p:sldId id="732" r:id="rId13"/>
    <p:sldId id="476" r:id="rId14"/>
    <p:sldId id="477" r:id="rId15"/>
    <p:sldId id="706" r:id="rId16"/>
    <p:sldId id="710" r:id="rId17"/>
    <p:sldId id="708" r:id="rId18"/>
    <p:sldId id="711" r:id="rId19"/>
    <p:sldId id="712" r:id="rId20"/>
    <p:sldId id="716" r:id="rId21"/>
    <p:sldId id="717" r:id="rId22"/>
    <p:sldId id="714" r:id="rId23"/>
    <p:sldId id="715" r:id="rId24"/>
    <p:sldId id="725" r:id="rId25"/>
    <p:sldId id="726" r:id="rId26"/>
    <p:sldId id="727" r:id="rId27"/>
    <p:sldId id="719" r:id="rId28"/>
    <p:sldId id="720" r:id="rId29"/>
    <p:sldId id="722" r:id="rId30"/>
    <p:sldId id="721" r:id="rId31"/>
    <p:sldId id="718" r:id="rId32"/>
    <p:sldId id="713" r:id="rId33"/>
    <p:sldId id="320" r:id="rId34"/>
  </p:sldIdLst>
  <p:sldSz cx="10693400" cy="7561263"/>
  <p:notesSz cx="6858000" cy="9661525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97845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9569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493535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99138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489225" algn="l" defTabSz="99569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987070" algn="l" defTabSz="99569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484916" algn="l" defTabSz="99569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982761" algn="l" defTabSz="99569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5C"/>
    <a:srgbClr val="CC6600"/>
    <a:srgbClr val="777777"/>
    <a:srgbClr val="4D4D4D"/>
    <a:srgbClr val="5F5F5F"/>
    <a:srgbClr val="333333"/>
    <a:srgbClr val="99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65358" autoAdjust="0"/>
  </p:normalViewPr>
  <p:slideViewPr>
    <p:cSldViewPr>
      <p:cViewPr varScale="1">
        <p:scale>
          <a:sx n="61" d="100"/>
          <a:sy n="61" d="100"/>
        </p:scale>
        <p:origin x="-1240" y="-68"/>
      </p:cViewPr>
      <p:guideLst>
        <p:guide orient="horz" pos="3991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6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E6C7D-BFAD-4D02-8499-8F436866C402}" type="datetimeFigureOut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649E9-9AD8-4426-945B-BEA46A3A46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23900"/>
            <a:ext cx="5124450" cy="3624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89463"/>
            <a:ext cx="54864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7338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77338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0435CDE-5B46-4F01-A042-44378DF904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97845" algn="l" rtl="0" eaLnBrk="0" fontAlgn="base" latinLnBrk="1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95690" algn="l" rtl="0" eaLnBrk="0" fontAlgn="base" latinLnBrk="1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493535" algn="l" rtl="0" eaLnBrk="0" fontAlgn="base" latinLnBrk="1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991380" algn="l" rtl="0" eaLnBrk="0" fontAlgn="base" latinLnBrk="1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FB3A5A-6833-45E4-8E6F-34CCE3820277}" type="slidenum">
              <a:rPr lang="en-US" altLang="ko-KR" smtClean="0">
                <a:latin typeface="굴림" charset="-127"/>
                <a:ea typeface="굴림" charset="-127"/>
              </a:rPr>
              <a:pPr/>
              <a:t>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5124450" cy="3624263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>
                <a:latin typeface="굴림" charset="-127"/>
                <a:ea typeface="굴림" charset="-127"/>
              </a:rPr>
              <a:t>발표순서는 화면에 보시는 바와 같은 순서로 발표하겠습니다</a:t>
            </a:r>
            <a:r>
              <a:rPr lang="en-US" altLang="ko-KR" smtClean="0">
                <a:latin typeface="굴림" charset="-127"/>
                <a:ea typeface="굴림" charset="-127"/>
              </a:rPr>
              <a:t>.  </a:t>
            </a:r>
            <a:r>
              <a:rPr lang="ko-KR" altLang="en-US" smtClean="0">
                <a:latin typeface="굴림" charset="-127"/>
                <a:ea typeface="굴림" charset="-127"/>
              </a:rPr>
              <a:t>마지막 발표가 마친 후 각 공법에 대한 질문과 공법의 적용에 대한 경제성 분석 결과 등은 이후에 상세하게 설명을 드리겠습니다</a:t>
            </a:r>
            <a:r>
              <a:rPr lang="en-US" altLang="ko-KR" smtClean="0">
                <a:latin typeface="굴림" charset="-127"/>
                <a:ea typeface="굴림" charset="-127"/>
              </a:rPr>
              <a:t>. </a:t>
            </a:r>
          </a:p>
          <a:p>
            <a:pPr eaLnBrk="1" hangingPunct="1"/>
            <a:r>
              <a:rPr lang="ko-KR" altLang="en-US" smtClean="0">
                <a:latin typeface="굴림" charset="-127"/>
                <a:ea typeface="굴림" charset="-127"/>
              </a:rPr>
              <a:t>참고적으로 기술 개발과 공학적으로 안정성 검토는 </a:t>
            </a:r>
            <a:r>
              <a:rPr lang="en-US" altLang="ko-KR" smtClean="0">
                <a:latin typeface="굴림" charset="-127"/>
                <a:ea typeface="굴림" charset="-127"/>
              </a:rPr>
              <a:t>xxx </a:t>
            </a:r>
            <a:r>
              <a:rPr lang="ko-KR" altLang="en-US" smtClean="0">
                <a:latin typeface="굴림" charset="-127"/>
                <a:ea typeface="굴림" charset="-127"/>
              </a:rPr>
              <a:t>제가 답변을 드리고 경제성 분석은 </a:t>
            </a:r>
            <a:r>
              <a:rPr lang="en-US" altLang="ko-KR" smtClean="0">
                <a:latin typeface="굴림" charset="-127"/>
                <a:ea typeface="굴림" charset="-127"/>
              </a:rPr>
              <a:t>xxx</a:t>
            </a:r>
            <a:r>
              <a:rPr lang="ko-KR" altLang="en-US" smtClean="0">
                <a:latin typeface="굴림" charset="-127"/>
                <a:ea typeface="굴림" charset="-127"/>
              </a:rPr>
              <a:t>이 답변을 드리겠습니다</a:t>
            </a:r>
            <a:r>
              <a:rPr lang="en-US" altLang="ko-KR" smtClean="0">
                <a:latin typeface="굴림" charset="-127"/>
                <a:ea typeface="굴림" charset="-127"/>
              </a:rPr>
              <a:t>. </a:t>
            </a:r>
            <a:r>
              <a:rPr lang="ko-KR" altLang="en-US" smtClean="0">
                <a:latin typeface="굴림" charset="-127"/>
                <a:ea typeface="굴림" charset="-127"/>
              </a:rPr>
              <a:t>참고해 주시면 감사하겠습니다</a:t>
            </a:r>
            <a:r>
              <a:rPr lang="en-US" altLang="ko-KR" smtClean="0">
                <a:latin typeface="굴림" charset="-127"/>
                <a:ea typeface="굴림" charset="-127"/>
              </a:rPr>
              <a:t>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4B8929-C4C3-4B95-AE51-BDB8DC0A3346}" type="slidenum">
              <a:rPr lang="en-US" altLang="ko-KR" smtClean="0">
                <a:latin typeface="굴림" charset="-127"/>
                <a:ea typeface="굴림" charset="-127"/>
              </a:rPr>
              <a:pPr/>
              <a:t>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5124450" cy="3624263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>
                <a:latin typeface="굴림" charset="-127"/>
                <a:ea typeface="굴림" charset="-127"/>
              </a:rPr>
              <a:t>회사설립</a:t>
            </a:r>
            <a:r>
              <a:rPr lang="en-US" altLang="ko-KR" smtClean="0">
                <a:latin typeface="굴림" charset="-127"/>
                <a:ea typeface="굴림" charset="-127"/>
              </a:rPr>
              <a:t>, </a:t>
            </a:r>
            <a:r>
              <a:rPr lang="ko-KR" altLang="en-US" smtClean="0">
                <a:latin typeface="굴림" charset="-127"/>
                <a:ea typeface="굴림" charset="-127"/>
              </a:rPr>
              <a:t>매출액</a:t>
            </a:r>
            <a:r>
              <a:rPr lang="en-US" altLang="ko-KR" smtClean="0">
                <a:latin typeface="굴림" charset="-127"/>
                <a:ea typeface="굴림" charset="-127"/>
              </a:rPr>
              <a:t>, </a:t>
            </a:r>
            <a:r>
              <a:rPr lang="ko-KR" altLang="en-US" smtClean="0">
                <a:latin typeface="굴림" charset="-127"/>
                <a:ea typeface="굴림" charset="-127"/>
              </a:rPr>
              <a:t>상주고용인구</a:t>
            </a:r>
            <a:r>
              <a:rPr lang="en-US" altLang="ko-KR" smtClean="0">
                <a:latin typeface="굴림" charset="-127"/>
                <a:ea typeface="굴림" charset="-127"/>
              </a:rPr>
              <a:t>, 3</a:t>
            </a:r>
            <a:r>
              <a:rPr lang="ko-KR" altLang="en-US" smtClean="0">
                <a:latin typeface="굴림" charset="-127"/>
                <a:ea typeface="굴림" charset="-127"/>
              </a:rPr>
              <a:t>년간에 걸처 이노비즈</a:t>
            </a:r>
            <a:r>
              <a:rPr lang="en-US" altLang="ko-KR" smtClean="0">
                <a:latin typeface="굴림" charset="-127"/>
                <a:ea typeface="굴림" charset="-127"/>
              </a:rPr>
              <a:t>, </a:t>
            </a:r>
            <a:r>
              <a:rPr lang="ko-KR" altLang="en-US" smtClean="0">
                <a:latin typeface="굴림" charset="-127"/>
                <a:ea typeface="굴림" charset="-127"/>
              </a:rPr>
              <a:t>메인비즈</a:t>
            </a:r>
            <a:r>
              <a:rPr lang="en-US" altLang="ko-KR" smtClean="0">
                <a:latin typeface="굴림" charset="-127"/>
                <a:ea typeface="굴림" charset="-127"/>
              </a:rPr>
              <a:t>. </a:t>
            </a:r>
            <a:r>
              <a:rPr lang="ko-KR" altLang="en-US" smtClean="0">
                <a:latin typeface="굴림" charset="-127"/>
                <a:ea typeface="굴림" charset="-127"/>
              </a:rPr>
              <a:t>벤처기업</a:t>
            </a:r>
            <a:r>
              <a:rPr lang="en-US" altLang="ko-KR" smtClean="0">
                <a:latin typeface="굴림" charset="-127"/>
                <a:ea typeface="굴림" charset="-127"/>
              </a:rPr>
              <a:t>, </a:t>
            </a:r>
            <a:r>
              <a:rPr lang="ko-KR" altLang="en-US" smtClean="0">
                <a:latin typeface="굴림" charset="-127"/>
                <a:ea typeface="굴림" charset="-127"/>
              </a:rPr>
              <a:t>기업부설연구소를 설립하여 활발하게 </a:t>
            </a:r>
            <a:r>
              <a:rPr lang="en-US" altLang="ko-KR" smtClean="0">
                <a:latin typeface="굴림" charset="-127"/>
                <a:ea typeface="굴림" charset="-127"/>
              </a:rPr>
              <a:t>R&amp;D </a:t>
            </a:r>
            <a:r>
              <a:rPr lang="ko-KR" altLang="en-US" smtClean="0">
                <a:latin typeface="굴림" charset="-127"/>
                <a:ea typeface="굴림" charset="-127"/>
              </a:rPr>
              <a:t>활동을 추진하고 있습니다</a:t>
            </a:r>
            <a:r>
              <a:rPr lang="en-US" altLang="ko-KR" smtClean="0">
                <a:latin typeface="굴림" charset="-127"/>
                <a:ea typeface="굴림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A8A8E-36C1-45AF-91A8-9DD1EC753741}" type="slidenum">
              <a:rPr lang="en-US" altLang="ko-KR" smtClean="0">
                <a:latin typeface="굴림" charset="-127"/>
                <a:ea typeface="굴림" charset="-127"/>
              </a:rPr>
              <a:pPr/>
              <a:t>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5124450" cy="3624263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>
                <a:latin typeface="굴림" charset="-127"/>
                <a:ea typeface="굴림" charset="-127"/>
              </a:rPr>
              <a:t>다음은 이지에스 사면녹화공법입니다</a:t>
            </a:r>
            <a:r>
              <a:rPr lang="en-US" altLang="ko-KR" smtClean="0">
                <a:latin typeface="굴림" charset="-127"/>
                <a:ea typeface="굴림" charset="-127"/>
              </a:rPr>
              <a:t>.  </a:t>
            </a:r>
            <a:r>
              <a:rPr lang="ko-KR" altLang="en-US" smtClean="0">
                <a:latin typeface="굴림" charset="-127"/>
                <a:ea typeface="굴림" charset="-127"/>
              </a:rPr>
              <a:t>개발배경은 하천 호안부의 콘크리트 블록을 녹화할 수있는 식생매트를 이용하는 것이 개발 배경입니다</a:t>
            </a:r>
            <a:r>
              <a:rPr lang="en-US" altLang="ko-KR" smtClean="0">
                <a:latin typeface="굴림" charset="-127"/>
                <a:ea typeface="굴림" charset="-127"/>
              </a:rPr>
              <a:t>. </a:t>
            </a:r>
          </a:p>
          <a:p>
            <a:pPr eaLnBrk="1" hangingPunct="1"/>
            <a:r>
              <a:rPr lang="ko-KR" altLang="en-US" smtClean="0">
                <a:latin typeface="굴림" charset="-127"/>
                <a:ea typeface="굴림" charset="-127"/>
              </a:rPr>
              <a:t>현재 콘크리트 호안블록은 특별한 곳이 아니면 사용을 자재하는 것이 건교부 지침입니다</a:t>
            </a:r>
            <a:r>
              <a:rPr lang="en-US" altLang="ko-KR" smtClean="0">
                <a:latin typeface="굴림" charset="-127"/>
                <a:ea typeface="굴림" charset="-127"/>
              </a:rPr>
              <a:t>.  </a:t>
            </a:r>
            <a:r>
              <a:rPr lang="ko-KR" altLang="en-US" smtClean="0">
                <a:latin typeface="굴림" charset="-127"/>
                <a:ea typeface="굴림" charset="-127"/>
              </a:rPr>
              <a:t>그 특별한 사유는 하천의 급류부 및 중류부등 유속에 의한 소류력과 유속이 큰곳에서 사용할 수 있는 호안공</a:t>
            </a:r>
          </a:p>
          <a:p>
            <a:pPr eaLnBrk="1" hangingPunct="1"/>
            <a:r>
              <a:rPr lang="ko-KR" altLang="en-US" smtClean="0">
                <a:latin typeface="굴림" charset="-127"/>
                <a:ea typeface="굴림" charset="-127"/>
              </a:rPr>
              <a:t>입니다</a:t>
            </a:r>
            <a:r>
              <a:rPr lang="en-US" altLang="ko-KR" smtClean="0">
                <a:latin typeface="굴림" charset="-127"/>
                <a:ea typeface="굴림" charset="-127"/>
              </a:rPr>
              <a:t>. </a:t>
            </a:r>
          </a:p>
          <a:p>
            <a:pPr eaLnBrk="1" hangingPunct="1"/>
            <a:r>
              <a:rPr lang="ko-KR" altLang="en-US" smtClean="0">
                <a:latin typeface="굴림" charset="-127"/>
                <a:ea typeface="굴림" charset="-127"/>
              </a:rPr>
              <a:t>이지에스는 유속이 큰 급류부에서도 식생매트를 이용해서 적용할 수 있도록 개발하였고 울산대학교 조홍제교수님과 함께 시내외 대형 수리모형실험을 통해서 공법을 더욱 객관적인 값으로 설계에 반영할 수 있도록 연구하고 있습니다</a:t>
            </a:r>
            <a:r>
              <a:rPr lang="en-US" altLang="ko-KR" smtClean="0">
                <a:latin typeface="굴림" charset="-127"/>
                <a:ea typeface="굴림" charset="-127"/>
              </a:rPr>
              <a:t>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0D52E-227C-427E-AE3C-191B6E4D271F}" type="slidenum">
              <a:rPr lang="en-US" altLang="ko-KR" smtClean="0">
                <a:latin typeface="굴림" charset="-127"/>
                <a:ea typeface="굴림" charset="-127"/>
              </a:rPr>
              <a:pPr/>
              <a:t>27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5124450" cy="3624263"/>
          </a:xfrm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  <a:prstGeom prst="rect">
            <a:avLst/>
          </a:prstGeom>
        </p:spPr>
        <p:txBody>
          <a:bodyPr lIns="99569" tIns="49785" rIns="99569" bIns="49785"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lIns="99569" tIns="49785" rIns="99569" bIns="49785"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534670" y="302803"/>
            <a:ext cx="9624060" cy="6451578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 algn="ctr">
              <a:buNone/>
              <a:defRPr/>
            </a:lvl1pPr>
            <a:lvl2pPr marL="497845" indent="0" algn="ctr">
              <a:buNone/>
              <a:defRPr/>
            </a:lvl2pPr>
            <a:lvl3pPr marL="995690" indent="0" algn="ctr">
              <a:buNone/>
              <a:defRPr/>
            </a:lvl3pPr>
            <a:lvl4pPr marL="1493535" indent="0" algn="ctr">
              <a:buNone/>
              <a:defRPr/>
            </a:lvl4pPr>
            <a:lvl5pPr marL="1991380" indent="0" algn="ctr">
              <a:buNone/>
              <a:defRPr/>
            </a:lvl5pPr>
            <a:lvl6pPr marL="2489225" indent="0" algn="ctr">
              <a:buNone/>
              <a:defRPr/>
            </a:lvl6pPr>
            <a:lvl7pPr marL="2987070" indent="0" algn="ctr">
              <a:buNone/>
              <a:defRPr/>
            </a:lvl7pPr>
            <a:lvl8pPr marL="3484916" indent="0" algn="ctr">
              <a:buNone/>
              <a:defRPr/>
            </a:lvl8pPr>
            <a:lvl9pPr marL="3982761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  <a:prstGeom prst="rect">
            <a:avLst/>
          </a:prstGeom>
        </p:spPr>
        <p:txBody>
          <a:bodyPr lIns="99569" tIns="49785" rIns="99569" bIns="49785" anchor="t"/>
          <a:lstStyle>
            <a:lvl1pPr algn="l">
              <a:defRPr sz="44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200"/>
            </a:lvl1pPr>
            <a:lvl2pPr marL="497845" indent="0">
              <a:buNone/>
              <a:defRPr sz="2000"/>
            </a:lvl2pPr>
            <a:lvl3pPr marL="995690" indent="0">
              <a:buNone/>
              <a:defRPr sz="1700"/>
            </a:lvl3pPr>
            <a:lvl4pPr marL="1493535" indent="0">
              <a:buNone/>
              <a:defRPr sz="1500"/>
            </a:lvl4pPr>
            <a:lvl5pPr marL="1991380" indent="0">
              <a:buNone/>
              <a:defRPr sz="1500"/>
            </a:lvl5pPr>
            <a:lvl6pPr marL="2489225" indent="0">
              <a:buNone/>
              <a:defRPr sz="1500"/>
            </a:lvl6pPr>
            <a:lvl7pPr marL="2987070" indent="0">
              <a:buNone/>
              <a:defRPr sz="1500"/>
            </a:lvl7pPr>
            <a:lvl8pPr marL="3484916" indent="0">
              <a:buNone/>
              <a:defRPr sz="1500"/>
            </a:lvl8pPr>
            <a:lvl9pPr marL="3982761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  <a:prstGeom prst="rect">
            <a:avLst/>
          </a:prstGeom>
        </p:spPr>
        <p:txBody>
          <a:bodyPr lIns="99569" tIns="49785" rIns="99569" bIns="49785"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lIns="99569" tIns="49785" rIns="99569" bIns="49785"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534670" y="302803"/>
            <a:ext cx="9624060" cy="6451578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 algn="ctr">
              <a:buNone/>
              <a:defRPr/>
            </a:lvl1pPr>
            <a:lvl2pPr marL="497845" indent="0" algn="ctr">
              <a:buNone/>
              <a:defRPr/>
            </a:lvl2pPr>
            <a:lvl3pPr marL="995690" indent="0" algn="ctr">
              <a:buNone/>
              <a:defRPr/>
            </a:lvl3pPr>
            <a:lvl4pPr marL="1493535" indent="0" algn="ctr">
              <a:buNone/>
              <a:defRPr/>
            </a:lvl4pPr>
            <a:lvl5pPr marL="1991380" indent="0" algn="ctr">
              <a:buNone/>
              <a:defRPr/>
            </a:lvl5pPr>
            <a:lvl6pPr marL="2489225" indent="0" algn="ctr">
              <a:buNone/>
              <a:defRPr/>
            </a:lvl6pPr>
            <a:lvl7pPr marL="2987070" indent="0" algn="ctr">
              <a:buNone/>
              <a:defRPr/>
            </a:lvl7pPr>
            <a:lvl8pPr marL="3484916" indent="0" algn="ctr">
              <a:buNone/>
              <a:defRPr/>
            </a:lvl8pPr>
            <a:lvl9pPr marL="3982761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  <a:prstGeom prst="rect">
            <a:avLst/>
          </a:prstGeom>
        </p:spPr>
        <p:txBody>
          <a:bodyPr lIns="99569" tIns="49785" rIns="99569" bIns="49785" anchor="t"/>
          <a:lstStyle>
            <a:lvl1pPr algn="l">
              <a:defRPr sz="44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200"/>
            </a:lvl1pPr>
            <a:lvl2pPr marL="497845" indent="0">
              <a:buNone/>
              <a:defRPr sz="2000"/>
            </a:lvl2pPr>
            <a:lvl3pPr marL="995690" indent="0">
              <a:buNone/>
              <a:defRPr sz="1700"/>
            </a:lvl3pPr>
            <a:lvl4pPr marL="1493535" indent="0">
              <a:buNone/>
              <a:defRPr sz="1500"/>
            </a:lvl4pPr>
            <a:lvl5pPr marL="1991380" indent="0">
              <a:buNone/>
              <a:defRPr sz="1500"/>
            </a:lvl5pPr>
            <a:lvl6pPr marL="2489225" indent="0">
              <a:buNone/>
              <a:defRPr sz="1500"/>
            </a:lvl6pPr>
            <a:lvl7pPr marL="2987070" indent="0">
              <a:buNone/>
              <a:defRPr sz="1500"/>
            </a:lvl7pPr>
            <a:lvl8pPr marL="3484916" indent="0">
              <a:buNone/>
              <a:defRPr sz="1500"/>
            </a:lvl8pPr>
            <a:lvl9pPr marL="3982761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  <a:prstGeom prst="rect">
            <a:avLst/>
          </a:prstGeom>
        </p:spPr>
        <p:txBody>
          <a:bodyPr lIns="99569" tIns="49785" rIns="99569" bIns="49785"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lIns="99569" tIns="49785" rIns="99569" bIns="49785"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 algn="ctr">
              <a:buNone/>
              <a:defRPr/>
            </a:lvl1pPr>
            <a:lvl2pPr marL="497845" indent="0" algn="ctr">
              <a:buNone/>
              <a:defRPr/>
            </a:lvl2pPr>
            <a:lvl3pPr marL="995690" indent="0" algn="ctr">
              <a:buNone/>
              <a:defRPr/>
            </a:lvl3pPr>
            <a:lvl4pPr marL="1493535" indent="0" algn="ctr">
              <a:buNone/>
              <a:defRPr/>
            </a:lvl4pPr>
            <a:lvl5pPr marL="1991380" indent="0" algn="ctr">
              <a:buNone/>
              <a:defRPr/>
            </a:lvl5pPr>
            <a:lvl6pPr marL="2489225" indent="0" algn="ctr">
              <a:buNone/>
              <a:defRPr/>
            </a:lvl6pPr>
            <a:lvl7pPr marL="2987070" indent="0" algn="ctr">
              <a:buNone/>
              <a:defRPr/>
            </a:lvl7pPr>
            <a:lvl8pPr marL="3484916" indent="0" algn="ctr">
              <a:buNone/>
              <a:defRPr/>
            </a:lvl8pPr>
            <a:lvl9pPr marL="3982761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  <a:prstGeom prst="rect">
            <a:avLst/>
          </a:prstGeom>
        </p:spPr>
        <p:txBody>
          <a:bodyPr lIns="99569" tIns="49785" rIns="99569" bIns="49785" anchor="t"/>
          <a:lstStyle>
            <a:lvl1pPr algn="l">
              <a:defRPr sz="44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200"/>
            </a:lvl1pPr>
            <a:lvl2pPr marL="497845" indent="0">
              <a:buNone/>
              <a:defRPr sz="2000"/>
            </a:lvl2pPr>
            <a:lvl3pPr marL="995690" indent="0">
              <a:buNone/>
              <a:defRPr sz="1700"/>
            </a:lvl3pPr>
            <a:lvl4pPr marL="1493535" indent="0">
              <a:buNone/>
              <a:defRPr sz="1500"/>
            </a:lvl4pPr>
            <a:lvl5pPr marL="1991380" indent="0">
              <a:buNone/>
              <a:defRPr sz="1500"/>
            </a:lvl5pPr>
            <a:lvl6pPr marL="2489225" indent="0">
              <a:buNone/>
              <a:defRPr sz="1500"/>
            </a:lvl6pPr>
            <a:lvl7pPr marL="2987070" indent="0">
              <a:buNone/>
              <a:defRPr sz="1500"/>
            </a:lvl7pPr>
            <a:lvl8pPr marL="3484916" indent="0">
              <a:buNone/>
              <a:defRPr sz="1500"/>
            </a:lvl8pPr>
            <a:lvl9pPr marL="3982761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  <a:prstGeom prst="rect">
            <a:avLst/>
          </a:prstGeom>
        </p:spPr>
        <p:txBody>
          <a:bodyPr lIns="99569" tIns="49785" rIns="99569" bIns="49785"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lIns="99569" tIns="49785" rIns="99569" bIns="49785"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4670" y="1764295"/>
            <a:ext cx="4722918" cy="2410153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435812" y="1764295"/>
            <a:ext cx="4722918" cy="2410153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34670" y="4342477"/>
            <a:ext cx="4722918" cy="2411903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5812" y="4342477"/>
            <a:ext cx="4722918" cy="2411903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435812" y="1764295"/>
            <a:ext cx="4722918" cy="2410153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435812" y="4342477"/>
            <a:ext cx="4722918" cy="2411903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4670" y="1764295"/>
            <a:ext cx="4722918" cy="2410153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435812" y="1764295"/>
            <a:ext cx="4722918" cy="2410153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34670" y="4342477"/>
            <a:ext cx="4722918" cy="2411903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5812" y="4342477"/>
            <a:ext cx="4722918" cy="2411903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534670" y="302803"/>
            <a:ext cx="9624060" cy="6451578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 algn="ctr">
              <a:buNone/>
              <a:defRPr/>
            </a:lvl1pPr>
            <a:lvl2pPr marL="497845" indent="0" algn="ctr">
              <a:buNone/>
              <a:defRPr/>
            </a:lvl2pPr>
            <a:lvl3pPr marL="995690" indent="0" algn="ctr">
              <a:buNone/>
              <a:defRPr/>
            </a:lvl3pPr>
            <a:lvl4pPr marL="1493535" indent="0" algn="ctr">
              <a:buNone/>
              <a:defRPr/>
            </a:lvl4pPr>
            <a:lvl5pPr marL="1991380" indent="0" algn="ctr">
              <a:buNone/>
              <a:defRPr/>
            </a:lvl5pPr>
            <a:lvl6pPr marL="2489225" indent="0" algn="ctr">
              <a:buNone/>
              <a:defRPr/>
            </a:lvl6pPr>
            <a:lvl7pPr marL="2987070" indent="0" algn="ctr">
              <a:buNone/>
              <a:defRPr/>
            </a:lvl7pPr>
            <a:lvl8pPr marL="3484916" indent="0" algn="ctr">
              <a:buNone/>
              <a:defRPr/>
            </a:lvl8pPr>
            <a:lvl9pPr marL="3982761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  <a:prstGeom prst="rect">
            <a:avLst/>
          </a:prstGeom>
        </p:spPr>
        <p:txBody>
          <a:bodyPr lIns="99569" tIns="49785" rIns="99569" bIns="49785" anchor="t"/>
          <a:lstStyle>
            <a:lvl1pPr algn="l">
              <a:defRPr sz="44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200"/>
            </a:lvl1pPr>
            <a:lvl2pPr marL="497845" indent="0">
              <a:buNone/>
              <a:defRPr sz="2000"/>
            </a:lvl2pPr>
            <a:lvl3pPr marL="995690" indent="0">
              <a:buNone/>
              <a:defRPr sz="1700"/>
            </a:lvl3pPr>
            <a:lvl4pPr marL="1493535" indent="0">
              <a:buNone/>
              <a:defRPr sz="1500"/>
            </a:lvl4pPr>
            <a:lvl5pPr marL="1991380" indent="0">
              <a:buNone/>
              <a:defRPr sz="1500"/>
            </a:lvl5pPr>
            <a:lvl6pPr marL="2489225" indent="0">
              <a:buNone/>
              <a:defRPr sz="1500"/>
            </a:lvl6pPr>
            <a:lvl7pPr marL="2987070" indent="0">
              <a:buNone/>
              <a:defRPr sz="1500"/>
            </a:lvl7pPr>
            <a:lvl8pPr marL="3484916" indent="0">
              <a:buNone/>
              <a:defRPr sz="1500"/>
            </a:lvl8pPr>
            <a:lvl9pPr marL="3982761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  <a:prstGeom prst="rect">
            <a:avLst/>
          </a:prstGeom>
        </p:spPr>
        <p:txBody>
          <a:bodyPr lIns="99569" tIns="49785" rIns="99569" bIns="49785"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lIns="99569" tIns="49785" rIns="99569" bIns="49785"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 algn="ctr">
              <a:buNone/>
              <a:defRPr/>
            </a:lvl1pPr>
            <a:lvl2pPr marL="497845" indent="0" algn="ctr">
              <a:buNone/>
              <a:defRPr/>
            </a:lvl2pPr>
            <a:lvl3pPr marL="995690" indent="0" algn="ctr">
              <a:buNone/>
              <a:defRPr/>
            </a:lvl3pPr>
            <a:lvl4pPr marL="1493535" indent="0" algn="ctr">
              <a:buNone/>
              <a:defRPr/>
            </a:lvl4pPr>
            <a:lvl5pPr marL="1991380" indent="0" algn="ctr">
              <a:buNone/>
              <a:defRPr/>
            </a:lvl5pPr>
            <a:lvl6pPr marL="2489225" indent="0" algn="ctr">
              <a:buNone/>
              <a:defRPr/>
            </a:lvl6pPr>
            <a:lvl7pPr marL="2987070" indent="0" algn="ctr">
              <a:buNone/>
              <a:defRPr/>
            </a:lvl7pPr>
            <a:lvl8pPr marL="3484916" indent="0" algn="ctr">
              <a:buNone/>
              <a:defRPr/>
            </a:lvl8pPr>
            <a:lvl9pPr marL="3982761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  <a:prstGeom prst="rect">
            <a:avLst/>
          </a:prstGeom>
        </p:spPr>
        <p:txBody>
          <a:bodyPr lIns="99569" tIns="49785" rIns="99569" bIns="49785" anchor="t"/>
          <a:lstStyle>
            <a:lvl1pPr algn="l">
              <a:defRPr sz="44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200"/>
            </a:lvl1pPr>
            <a:lvl2pPr marL="497845" indent="0">
              <a:buNone/>
              <a:defRPr sz="2000"/>
            </a:lvl2pPr>
            <a:lvl3pPr marL="995690" indent="0">
              <a:buNone/>
              <a:defRPr sz="1700"/>
            </a:lvl3pPr>
            <a:lvl4pPr marL="1493535" indent="0">
              <a:buNone/>
              <a:defRPr sz="1500"/>
            </a:lvl4pPr>
            <a:lvl5pPr marL="1991380" indent="0">
              <a:buNone/>
              <a:defRPr sz="1500"/>
            </a:lvl5pPr>
            <a:lvl6pPr marL="2489225" indent="0">
              <a:buNone/>
              <a:defRPr sz="1500"/>
            </a:lvl6pPr>
            <a:lvl7pPr marL="2987070" indent="0">
              <a:buNone/>
              <a:defRPr sz="1500"/>
            </a:lvl7pPr>
            <a:lvl8pPr marL="3484916" indent="0">
              <a:buNone/>
              <a:defRPr sz="1500"/>
            </a:lvl8pPr>
            <a:lvl9pPr marL="3982761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  <a:prstGeom prst="rect">
            <a:avLst/>
          </a:prstGeom>
        </p:spPr>
        <p:txBody>
          <a:bodyPr lIns="99569" tIns="49785" rIns="99569" bIns="49785"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lIns="99569" tIns="49785" rIns="99569" bIns="49785"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  <a:prstGeom prst="rect">
            <a:avLst/>
          </a:prstGeom>
        </p:spPr>
        <p:txBody>
          <a:bodyPr vert="eaVert" lIns="99569" tIns="49785" rIns="99569" bIns="4978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  <a:prstGeom prst="rect">
            <a:avLst/>
          </a:prstGeom>
        </p:spPr>
        <p:txBody>
          <a:bodyPr lIns="99569" tIns="49785" rIns="99569" bIns="49785" anchor="t"/>
          <a:lstStyle>
            <a:lvl1pPr algn="l">
              <a:defRPr sz="44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99569" tIns="49785" rIns="99569" bIns="49785" anchor="b"/>
          <a:lstStyle>
            <a:lvl1pPr marL="0" indent="0">
              <a:buNone/>
              <a:defRPr sz="2200"/>
            </a:lvl1pPr>
            <a:lvl2pPr marL="497845" indent="0">
              <a:buNone/>
              <a:defRPr sz="2000"/>
            </a:lvl2pPr>
            <a:lvl3pPr marL="995690" indent="0">
              <a:buNone/>
              <a:defRPr sz="1700"/>
            </a:lvl3pPr>
            <a:lvl4pPr marL="1493535" indent="0">
              <a:buNone/>
              <a:defRPr sz="1500"/>
            </a:lvl4pPr>
            <a:lvl5pPr marL="1991380" indent="0">
              <a:buNone/>
              <a:defRPr sz="1500"/>
            </a:lvl5pPr>
            <a:lvl6pPr marL="2489225" indent="0">
              <a:buNone/>
              <a:defRPr sz="1500"/>
            </a:lvl6pPr>
            <a:lvl7pPr marL="2987070" indent="0">
              <a:buNone/>
              <a:defRPr sz="1500"/>
            </a:lvl7pPr>
            <a:lvl8pPr marL="3484916" indent="0">
              <a:buNone/>
              <a:defRPr sz="1500"/>
            </a:lvl8pPr>
            <a:lvl9pPr marL="3982761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99569" tIns="49785" rIns="99569" bIns="4978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01"/>
          <p:cNvPicPr>
            <a:picLocks noChangeAspect="1" noChangeArrowheads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9" r:id="rId4"/>
    <p:sldLayoutId id="2147484444" r:id="rId5"/>
  </p:sldLayoutIdLst>
  <p:transition>
    <p:push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97845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95690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493535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991380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73384" indent="-37338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2pPr>
      <a:lvl3pPr marL="1244613" indent="-24892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42458" indent="-24892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240303" indent="-24892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738148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235993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733838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231683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-1"/>
            <a:ext cx="10693400" cy="756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  <p:sldLayoutId id="2147484458" r:id="rId12"/>
  </p:sldLayoutIdLst>
  <p:transition>
    <p:push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97845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95690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493535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991380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73384" indent="-37338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2pPr>
      <a:lvl3pPr marL="1244613" indent="-24892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42458" indent="-24892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240303" indent="-24892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738148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235993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733838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231683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00B0FF"/>
              </a:gs>
              <a:gs pos="50000">
                <a:srgbClr val="00B0FF">
                  <a:gamma/>
                  <a:shade val="46275"/>
                  <a:invGamma/>
                </a:srgbClr>
              </a:gs>
              <a:gs pos="100000">
                <a:srgbClr val="00B0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9569" tIns="49785" rIns="99569" bIns="49785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-12700" y="1"/>
            <a:ext cx="10706100" cy="756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  <p:sldLayoutId id="2147484470" r:id="rId12"/>
  </p:sldLayoutIdLst>
  <p:transition>
    <p:push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97845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95690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493535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991380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73384" indent="-37338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2pPr>
      <a:lvl3pPr marL="1244613" indent="-24892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42458" indent="-24892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240303" indent="-24892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738148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235993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733838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231683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-36513" y="-1"/>
            <a:ext cx="10714111" cy="756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transition>
    <p:push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97845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95690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493535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991380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73384" indent="-37338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2pPr>
      <a:lvl3pPr marL="1244613" indent="-24892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42458" indent="-24892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240303" indent="-24892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738148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235993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733838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231683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4" name="Rectangle 4"/>
          <p:cNvSpPr>
            <a:spLocks noChangeArrowheads="1"/>
          </p:cNvSpPr>
          <p:nvPr/>
        </p:nvSpPr>
        <p:spPr bwMode="auto">
          <a:xfrm flipV="1">
            <a:off x="0" y="6838395"/>
            <a:ext cx="10693400" cy="385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569" tIns="49785" rIns="99569" bIns="49785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6876899"/>
            <a:ext cx="10693400" cy="684364"/>
          </a:xfrm>
          <a:prstGeom prst="rect">
            <a:avLst/>
          </a:prstGeom>
          <a:solidFill>
            <a:srgbClr val="CABEB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9569" tIns="49785" rIns="99569" bIns="49785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8197" name="Group 20"/>
          <p:cNvGrpSpPr>
            <a:grpSpLocks/>
          </p:cNvGrpSpPr>
          <p:nvPr/>
        </p:nvGrpSpPr>
        <p:grpSpPr bwMode="auto">
          <a:xfrm>
            <a:off x="167085" y="7036177"/>
            <a:ext cx="4043442" cy="397317"/>
            <a:chOff x="1587" y="164"/>
            <a:chExt cx="2178" cy="227"/>
          </a:xfrm>
        </p:grpSpPr>
        <p:sp>
          <p:nvSpPr>
            <p:cNvPr id="8198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064" y="187"/>
              <a:ext cx="884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ko-KR" altLang="en-US" kern="10" spc="-98" dirty="0" err="1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50195"/>
                    </a:schemeClr>
                  </a:solidFill>
                  <a:latin typeface="HY헤드라인M"/>
                  <a:ea typeface="HY헤드라인M"/>
                </a:rPr>
                <a:t>그린이엔지주식회사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latin typeface="HY헤드라인M"/>
                <a:ea typeface="HY헤드라인M"/>
              </a:endParaRPr>
            </a:p>
          </p:txBody>
        </p:sp>
        <p:sp>
          <p:nvSpPr>
            <p:cNvPr id="8199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063" y="322"/>
              <a:ext cx="1702" cy="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50195"/>
                    </a:schemeClr>
                  </a:solidFill>
                  <a:latin typeface="Arial Black"/>
                </a:rPr>
                <a:t>GREEN ENGINEERING CO.,LTD &amp; SEWON DEVELOPMENT COMPANY</a:t>
              </a:r>
              <a:endParaRPr lang="ko-KR" altLang="en-US" kern="1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latin typeface="Arial Black"/>
              </a:endParaRPr>
            </a:p>
          </p:txBody>
        </p:sp>
        <p:grpSp>
          <p:nvGrpSpPr>
            <p:cNvPr id="8200" name="Group 23"/>
            <p:cNvGrpSpPr>
              <a:grpSpLocks/>
            </p:cNvGrpSpPr>
            <p:nvPr/>
          </p:nvGrpSpPr>
          <p:grpSpPr bwMode="auto">
            <a:xfrm>
              <a:off x="1587" y="164"/>
              <a:ext cx="408" cy="227"/>
              <a:chOff x="230" y="844"/>
              <a:chExt cx="5300" cy="2632"/>
            </a:xfrm>
          </p:grpSpPr>
          <p:sp>
            <p:nvSpPr>
              <p:cNvPr id="194584" name="Freeform 24"/>
              <p:cNvSpPr>
                <a:spLocks/>
              </p:cNvSpPr>
              <p:nvPr/>
            </p:nvSpPr>
            <p:spPr bwMode="auto">
              <a:xfrm>
                <a:off x="931" y="1934"/>
                <a:ext cx="468" cy="452"/>
              </a:xfrm>
              <a:custGeom>
                <a:avLst/>
                <a:gdLst/>
                <a:ahLst/>
                <a:cxnLst>
                  <a:cxn ang="0">
                    <a:pos x="420" y="134"/>
                  </a:cxn>
                  <a:cxn ang="0">
                    <a:pos x="396" y="134"/>
                  </a:cxn>
                  <a:cxn ang="0">
                    <a:pos x="384" y="86"/>
                  </a:cxn>
                  <a:cxn ang="0">
                    <a:pos x="360" y="52"/>
                  </a:cxn>
                  <a:cxn ang="0">
                    <a:pos x="344" y="38"/>
                  </a:cxn>
                  <a:cxn ang="0">
                    <a:pos x="306" y="24"/>
                  </a:cxn>
                  <a:cxn ang="0">
                    <a:pos x="284" y="22"/>
                  </a:cxn>
                  <a:cxn ang="0">
                    <a:pos x="244" y="28"/>
                  </a:cxn>
                  <a:cxn ang="0">
                    <a:pos x="220" y="36"/>
                  </a:cxn>
                  <a:cxn ang="0">
                    <a:pos x="200" y="50"/>
                  </a:cxn>
                  <a:cxn ang="0">
                    <a:pos x="190" y="58"/>
                  </a:cxn>
                  <a:cxn ang="0">
                    <a:pos x="172" y="80"/>
                  </a:cxn>
                  <a:cxn ang="0">
                    <a:pos x="158" y="110"/>
                  </a:cxn>
                  <a:cxn ang="0">
                    <a:pos x="130" y="200"/>
                  </a:cxn>
                  <a:cxn ang="0">
                    <a:pos x="120" y="250"/>
                  </a:cxn>
                  <a:cxn ang="0">
                    <a:pos x="108" y="324"/>
                  </a:cxn>
                  <a:cxn ang="0">
                    <a:pos x="106" y="350"/>
                  </a:cxn>
                  <a:cxn ang="0">
                    <a:pos x="112" y="380"/>
                  </a:cxn>
                  <a:cxn ang="0">
                    <a:pos x="132" y="408"/>
                  </a:cxn>
                  <a:cxn ang="0">
                    <a:pos x="146" y="420"/>
                  </a:cxn>
                  <a:cxn ang="0">
                    <a:pos x="182" y="432"/>
                  </a:cxn>
                  <a:cxn ang="0">
                    <a:pos x="204" y="434"/>
                  </a:cxn>
                  <a:cxn ang="0">
                    <a:pos x="242" y="430"/>
                  </a:cxn>
                  <a:cxn ang="0">
                    <a:pos x="270" y="420"/>
                  </a:cxn>
                  <a:cxn ang="0">
                    <a:pos x="290" y="400"/>
                  </a:cxn>
                  <a:cxn ang="0">
                    <a:pos x="302" y="372"/>
                  </a:cxn>
                  <a:cxn ang="0">
                    <a:pos x="306" y="356"/>
                  </a:cxn>
                  <a:cxn ang="0">
                    <a:pos x="256" y="308"/>
                  </a:cxn>
                  <a:cxn ang="0">
                    <a:pos x="470" y="286"/>
                  </a:cxn>
                  <a:cxn ang="0">
                    <a:pos x="420" y="308"/>
                  </a:cxn>
                  <a:cxn ang="0">
                    <a:pos x="406" y="376"/>
                  </a:cxn>
                  <a:cxn ang="0">
                    <a:pos x="360" y="412"/>
                  </a:cxn>
                  <a:cxn ang="0">
                    <a:pos x="310" y="438"/>
                  </a:cxn>
                  <a:cxn ang="0">
                    <a:pos x="258" y="452"/>
                  </a:cxn>
                  <a:cxn ang="0">
                    <a:pos x="200" y="458"/>
                  </a:cxn>
                  <a:cxn ang="0">
                    <a:pos x="178" y="456"/>
                  </a:cxn>
                  <a:cxn ang="0">
                    <a:pos x="138" y="450"/>
                  </a:cxn>
                  <a:cxn ang="0">
                    <a:pos x="100" y="436"/>
                  </a:cxn>
                  <a:cxn ang="0">
                    <a:pos x="70" y="416"/>
                  </a:cxn>
                  <a:cxn ang="0">
                    <a:pos x="54" y="402"/>
                  </a:cxn>
                  <a:cxn ang="0">
                    <a:pos x="30" y="372"/>
                  </a:cxn>
                  <a:cxn ang="0">
                    <a:pos x="14" y="340"/>
                  </a:cxn>
                  <a:cxn ang="0">
                    <a:pos x="4" y="306"/>
                  </a:cxn>
                  <a:cxn ang="0">
                    <a:pos x="0" y="270"/>
                  </a:cxn>
                  <a:cxn ang="0">
                    <a:pos x="2" y="244"/>
                  </a:cxn>
                  <a:cxn ang="0">
                    <a:pos x="12" y="196"/>
                  </a:cxn>
                  <a:cxn ang="0">
                    <a:pos x="34" y="150"/>
                  </a:cxn>
                  <a:cxn ang="0">
                    <a:pos x="68" y="104"/>
                  </a:cxn>
                  <a:cxn ang="0">
                    <a:pos x="88" y="84"/>
                  </a:cxn>
                  <a:cxn ang="0">
                    <a:pos x="134" y="46"/>
                  </a:cxn>
                  <a:cxn ang="0">
                    <a:pos x="182" y="20"/>
                  </a:cxn>
                  <a:cxn ang="0">
                    <a:pos x="232" y="4"/>
                  </a:cxn>
                  <a:cxn ang="0">
                    <a:pos x="284" y="0"/>
                  </a:cxn>
                  <a:cxn ang="0">
                    <a:pos x="302" y="0"/>
                  </a:cxn>
                  <a:cxn ang="0">
                    <a:pos x="346" y="12"/>
                  </a:cxn>
                  <a:cxn ang="0">
                    <a:pos x="370" y="24"/>
                  </a:cxn>
                  <a:cxn ang="0">
                    <a:pos x="392" y="28"/>
                  </a:cxn>
                  <a:cxn ang="0">
                    <a:pos x="402" y="28"/>
                  </a:cxn>
                  <a:cxn ang="0">
                    <a:pos x="416" y="16"/>
                  </a:cxn>
                  <a:cxn ang="0">
                    <a:pos x="446" y="8"/>
                  </a:cxn>
                </a:cxnLst>
                <a:rect l="0" t="0" r="r" b="b"/>
                <a:pathLst>
                  <a:path w="470" h="458">
                    <a:moveTo>
                      <a:pt x="446" y="8"/>
                    </a:moveTo>
                    <a:lnTo>
                      <a:pt x="420" y="134"/>
                    </a:lnTo>
                    <a:lnTo>
                      <a:pt x="396" y="134"/>
                    </a:lnTo>
                    <a:lnTo>
                      <a:pt x="396" y="134"/>
                    </a:lnTo>
                    <a:lnTo>
                      <a:pt x="392" y="110"/>
                    </a:lnTo>
                    <a:lnTo>
                      <a:pt x="384" y="86"/>
                    </a:lnTo>
                    <a:lnTo>
                      <a:pt x="374" y="68"/>
                    </a:lnTo>
                    <a:lnTo>
                      <a:pt x="360" y="52"/>
                    </a:lnTo>
                    <a:lnTo>
                      <a:pt x="360" y="52"/>
                    </a:lnTo>
                    <a:lnTo>
                      <a:pt x="344" y="38"/>
                    </a:lnTo>
                    <a:lnTo>
                      <a:pt x="326" y="30"/>
                    </a:lnTo>
                    <a:lnTo>
                      <a:pt x="306" y="24"/>
                    </a:lnTo>
                    <a:lnTo>
                      <a:pt x="284" y="22"/>
                    </a:lnTo>
                    <a:lnTo>
                      <a:pt x="284" y="22"/>
                    </a:lnTo>
                    <a:lnTo>
                      <a:pt x="256" y="24"/>
                    </a:lnTo>
                    <a:lnTo>
                      <a:pt x="244" y="28"/>
                    </a:lnTo>
                    <a:lnTo>
                      <a:pt x="232" y="32"/>
                    </a:lnTo>
                    <a:lnTo>
                      <a:pt x="220" y="36"/>
                    </a:lnTo>
                    <a:lnTo>
                      <a:pt x="210" y="42"/>
                    </a:lnTo>
                    <a:lnTo>
                      <a:pt x="200" y="50"/>
                    </a:lnTo>
                    <a:lnTo>
                      <a:pt x="190" y="58"/>
                    </a:lnTo>
                    <a:lnTo>
                      <a:pt x="190" y="58"/>
                    </a:lnTo>
                    <a:lnTo>
                      <a:pt x="182" y="66"/>
                    </a:lnTo>
                    <a:lnTo>
                      <a:pt x="172" y="80"/>
                    </a:lnTo>
                    <a:lnTo>
                      <a:pt x="164" y="94"/>
                    </a:lnTo>
                    <a:lnTo>
                      <a:pt x="158" y="110"/>
                    </a:lnTo>
                    <a:lnTo>
                      <a:pt x="142" y="150"/>
                    </a:lnTo>
                    <a:lnTo>
                      <a:pt x="130" y="200"/>
                    </a:lnTo>
                    <a:lnTo>
                      <a:pt x="130" y="200"/>
                    </a:lnTo>
                    <a:lnTo>
                      <a:pt x="120" y="250"/>
                    </a:lnTo>
                    <a:lnTo>
                      <a:pt x="112" y="292"/>
                    </a:lnTo>
                    <a:lnTo>
                      <a:pt x="108" y="324"/>
                    </a:lnTo>
                    <a:lnTo>
                      <a:pt x="106" y="350"/>
                    </a:lnTo>
                    <a:lnTo>
                      <a:pt x="106" y="350"/>
                    </a:lnTo>
                    <a:lnTo>
                      <a:pt x="108" y="366"/>
                    </a:lnTo>
                    <a:lnTo>
                      <a:pt x="112" y="380"/>
                    </a:lnTo>
                    <a:lnTo>
                      <a:pt x="120" y="396"/>
                    </a:lnTo>
                    <a:lnTo>
                      <a:pt x="132" y="408"/>
                    </a:lnTo>
                    <a:lnTo>
                      <a:pt x="132" y="408"/>
                    </a:lnTo>
                    <a:lnTo>
                      <a:pt x="146" y="420"/>
                    </a:lnTo>
                    <a:lnTo>
                      <a:pt x="162" y="428"/>
                    </a:lnTo>
                    <a:lnTo>
                      <a:pt x="182" y="432"/>
                    </a:lnTo>
                    <a:lnTo>
                      <a:pt x="204" y="434"/>
                    </a:lnTo>
                    <a:lnTo>
                      <a:pt x="204" y="434"/>
                    </a:lnTo>
                    <a:lnTo>
                      <a:pt x="224" y="434"/>
                    </a:lnTo>
                    <a:lnTo>
                      <a:pt x="242" y="430"/>
                    </a:lnTo>
                    <a:lnTo>
                      <a:pt x="258" y="426"/>
                    </a:lnTo>
                    <a:lnTo>
                      <a:pt x="270" y="420"/>
                    </a:lnTo>
                    <a:lnTo>
                      <a:pt x="282" y="410"/>
                    </a:lnTo>
                    <a:lnTo>
                      <a:pt x="290" y="400"/>
                    </a:lnTo>
                    <a:lnTo>
                      <a:pt x="298" y="388"/>
                    </a:lnTo>
                    <a:lnTo>
                      <a:pt x="302" y="372"/>
                    </a:lnTo>
                    <a:lnTo>
                      <a:pt x="302" y="372"/>
                    </a:lnTo>
                    <a:lnTo>
                      <a:pt x="306" y="356"/>
                    </a:lnTo>
                    <a:lnTo>
                      <a:pt x="316" y="308"/>
                    </a:lnTo>
                    <a:lnTo>
                      <a:pt x="256" y="308"/>
                    </a:lnTo>
                    <a:lnTo>
                      <a:pt x="260" y="286"/>
                    </a:lnTo>
                    <a:lnTo>
                      <a:pt x="470" y="286"/>
                    </a:lnTo>
                    <a:lnTo>
                      <a:pt x="466" y="308"/>
                    </a:lnTo>
                    <a:lnTo>
                      <a:pt x="420" y="308"/>
                    </a:lnTo>
                    <a:lnTo>
                      <a:pt x="406" y="376"/>
                    </a:lnTo>
                    <a:lnTo>
                      <a:pt x="406" y="376"/>
                    </a:lnTo>
                    <a:lnTo>
                      <a:pt x="384" y="396"/>
                    </a:lnTo>
                    <a:lnTo>
                      <a:pt x="360" y="412"/>
                    </a:lnTo>
                    <a:lnTo>
                      <a:pt x="336" y="426"/>
                    </a:lnTo>
                    <a:lnTo>
                      <a:pt x="310" y="438"/>
                    </a:lnTo>
                    <a:lnTo>
                      <a:pt x="284" y="446"/>
                    </a:lnTo>
                    <a:lnTo>
                      <a:pt x="258" y="452"/>
                    </a:lnTo>
                    <a:lnTo>
                      <a:pt x="230" y="456"/>
                    </a:lnTo>
                    <a:lnTo>
                      <a:pt x="200" y="458"/>
                    </a:lnTo>
                    <a:lnTo>
                      <a:pt x="200" y="458"/>
                    </a:lnTo>
                    <a:lnTo>
                      <a:pt x="178" y="456"/>
                    </a:lnTo>
                    <a:lnTo>
                      <a:pt x="158" y="454"/>
                    </a:lnTo>
                    <a:lnTo>
                      <a:pt x="138" y="450"/>
                    </a:lnTo>
                    <a:lnTo>
                      <a:pt x="118" y="444"/>
                    </a:lnTo>
                    <a:lnTo>
                      <a:pt x="100" y="436"/>
                    </a:lnTo>
                    <a:lnTo>
                      <a:pt x="84" y="426"/>
                    </a:lnTo>
                    <a:lnTo>
                      <a:pt x="70" y="416"/>
                    </a:lnTo>
                    <a:lnTo>
                      <a:pt x="54" y="402"/>
                    </a:lnTo>
                    <a:lnTo>
                      <a:pt x="54" y="402"/>
                    </a:lnTo>
                    <a:lnTo>
                      <a:pt x="42" y="388"/>
                    </a:lnTo>
                    <a:lnTo>
                      <a:pt x="30" y="372"/>
                    </a:lnTo>
                    <a:lnTo>
                      <a:pt x="22" y="358"/>
                    </a:lnTo>
                    <a:lnTo>
                      <a:pt x="14" y="340"/>
                    </a:lnTo>
                    <a:lnTo>
                      <a:pt x="8" y="324"/>
                    </a:lnTo>
                    <a:lnTo>
                      <a:pt x="4" y="306"/>
                    </a:lnTo>
                    <a:lnTo>
                      <a:pt x="0" y="288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2" y="244"/>
                    </a:lnTo>
                    <a:lnTo>
                      <a:pt x="6" y="220"/>
                    </a:lnTo>
                    <a:lnTo>
                      <a:pt x="12" y="196"/>
                    </a:lnTo>
                    <a:lnTo>
                      <a:pt x="22" y="172"/>
                    </a:lnTo>
                    <a:lnTo>
                      <a:pt x="34" y="150"/>
                    </a:lnTo>
                    <a:lnTo>
                      <a:pt x="50" y="126"/>
                    </a:lnTo>
                    <a:lnTo>
                      <a:pt x="68" y="104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110" y="64"/>
                    </a:lnTo>
                    <a:lnTo>
                      <a:pt x="134" y="46"/>
                    </a:lnTo>
                    <a:lnTo>
                      <a:pt x="158" y="32"/>
                    </a:lnTo>
                    <a:lnTo>
                      <a:pt x="182" y="20"/>
                    </a:lnTo>
                    <a:lnTo>
                      <a:pt x="206" y="12"/>
                    </a:lnTo>
                    <a:lnTo>
                      <a:pt x="232" y="4"/>
                    </a:lnTo>
                    <a:lnTo>
                      <a:pt x="258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302" y="0"/>
                    </a:lnTo>
                    <a:lnTo>
                      <a:pt x="322" y="6"/>
                    </a:lnTo>
                    <a:lnTo>
                      <a:pt x="346" y="12"/>
                    </a:lnTo>
                    <a:lnTo>
                      <a:pt x="370" y="24"/>
                    </a:lnTo>
                    <a:lnTo>
                      <a:pt x="370" y="24"/>
                    </a:lnTo>
                    <a:lnTo>
                      <a:pt x="382" y="28"/>
                    </a:lnTo>
                    <a:lnTo>
                      <a:pt x="392" y="28"/>
                    </a:lnTo>
                    <a:lnTo>
                      <a:pt x="392" y="28"/>
                    </a:lnTo>
                    <a:lnTo>
                      <a:pt x="402" y="28"/>
                    </a:lnTo>
                    <a:lnTo>
                      <a:pt x="410" y="24"/>
                    </a:lnTo>
                    <a:lnTo>
                      <a:pt x="416" y="16"/>
                    </a:lnTo>
                    <a:lnTo>
                      <a:pt x="422" y="8"/>
                    </a:lnTo>
                    <a:lnTo>
                      <a:pt x="446" y="8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94585" name="Freeform 25"/>
              <p:cNvSpPr>
                <a:spLocks noEditPoints="1"/>
              </p:cNvSpPr>
              <p:nvPr/>
            </p:nvSpPr>
            <p:spPr bwMode="auto">
              <a:xfrm>
                <a:off x="1373" y="1945"/>
                <a:ext cx="481" cy="441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328" y="0"/>
                  </a:cxn>
                  <a:cxn ang="0">
                    <a:pos x="382" y="4"/>
                  </a:cxn>
                  <a:cxn ang="0">
                    <a:pos x="410" y="12"/>
                  </a:cxn>
                  <a:cxn ang="0">
                    <a:pos x="432" y="22"/>
                  </a:cxn>
                  <a:cxn ang="0">
                    <a:pos x="440" y="30"/>
                  </a:cxn>
                  <a:cxn ang="0">
                    <a:pos x="462" y="62"/>
                  </a:cxn>
                  <a:cxn ang="0">
                    <a:pos x="468" y="96"/>
                  </a:cxn>
                  <a:cxn ang="0">
                    <a:pos x="468" y="106"/>
                  </a:cxn>
                  <a:cxn ang="0">
                    <a:pos x="462" y="126"/>
                  </a:cxn>
                  <a:cxn ang="0">
                    <a:pos x="454" y="144"/>
                  </a:cxn>
                  <a:cxn ang="0">
                    <a:pos x="430" y="170"/>
                  </a:cxn>
                  <a:cxn ang="0">
                    <a:pos x="420" y="176"/>
                  </a:cxn>
                  <a:cxn ang="0">
                    <a:pos x="380" y="194"/>
                  </a:cxn>
                  <a:cxn ang="0">
                    <a:pos x="308" y="208"/>
                  </a:cxn>
                  <a:cxn ang="0">
                    <a:pos x="308" y="208"/>
                  </a:cxn>
                  <a:cxn ang="0">
                    <a:pos x="354" y="230"/>
                  </a:cxn>
                  <a:cxn ang="0">
                    <a:pos x="384" y="258"/>
                  </a:cxn>
                  <a:cxn ang="0">
                    <a:pos x="394" y="274"/>
                  </a:cxn>
                  <a:cxn ang="0">
                    <a:pos x="406" y="316"/>
                  </a:cxn>
                  <a:cxn ang="0">
                    <a:pos x="410" y="340"/>
                  </a:cxn>
                  <a:cxn ang="0">
                    <a:pos x="414" y="382"/>
                  </a:cxn>
                  <a:cxn ang="0">
                    <a:pos x="422" y="402"/>
                  </a:cxn>
                  <a:cxn ang="0">
                    <a:pos x="434" y="408"/>
                  </a:cxn>
                  <a:cxn ang="0">
                    <a:pos x="448" y="410"/>
                  </a:cxn>
                  <a:cxn ang="0">
                    <a:pos x="474" y="404"/>
                  </a:cxn>
                  <a:cxn ang="0">
                    <a:pos x="484" y="424"/>
                  </a:cxn>
                  <a:cxn ang="0">
                    <a:pos x="450" y="438"/>
                  </a:cxn>
                  <a:cxn ang="0">
                    <a:pos x="408" y="444"/>
                  </a:cxn>
                  <a:cxn ang="0">
                    <a:pos x="388" y="442"/>
                  </a:cxn>
                  <a:cxn ang="0">
                    <a:pos x="354" y="434"/>
                  </a:cxn>
                  <a:cxn ang="0">
                    <a:pos x="340" y="428"/>
                  </a:cxn>
                  <a:cxn ang="0">
                    <a:pos x="316" y="410"/>
                  </a:cxn>
                  <a:cxn ang="0">
                    <a:pos x="302" y="388"/>
                  </a:cxn>
                  <a:cxn ang="0">
                    <a:pos x="296" y="374"/>
                  </a:cxn>
                  <a:cxn ang="0">
                    <a:pos x="292" y="338"/>
                  </a:cxn>
                  <a:cxn ang="0">
                    <a:pos x="290" y="314"/>
                  </a:cxn>
                  <a:cxn ang="0">
                    <a:pos x="288" y="270"/>
                  </a:cxn>
                  <a:cxn ang="0">
                    <a:pos x="278" y="240"/>
                  </a:cxn>
                  <a:cxn ang="0">
                    <a:pos x="276" y="236"/>
                  </a:cxn>
                  <a:cxn ang="0">
                    <a:pos x="258" y="222"/>
                  </a:cxn>
                  <a:cxn ang="0">
                    <a:pos x="222" y="216"/>
                  </a:cxn>
                  <a:cxn ang="0">
                    <a:pos x="158" y="416"/>
                  </a:cxn>
                  <a:cxn ang="0">
                    <a:pos x="214" y="440"/>
                  </a:cxn>
                  <a:cxn ang="0">
                    <a:pos x="4" y="416"/>
                  </a:cxn>
                  <a:cxn ang="0">
                    <a:pos x="138" y="24"/>
                  </a:cxn>
                  <a:cxn ang="0">
                    <a:pos x="242" y="24"/>
                  </a:cxn>
                  <a:cxn ang="0">
                    <a:pos x="252" y="194"/>
                  </a:cxn>
                  <a:cxn ang="0">
                    <a:pos x="272" y="192"/>
                  </a:cxn>
                  <a:cxn ang="0">
                    <a:pos x="304" y="188"/>
                  </a:cxn>
                  <a:cxn ang="0">
                    <a:pos x="314" y="184"/>
                  </a:cxn>
                  <a:cxn ang="0">
                    <a:pos x="330" y="166"/>
                  </a:cxn>
                  <a:cxn ang="0">
                    <a:pos x="342" y="138"/>
                  </a:cxn>
                  <a:cxn ang="0">
                    <a:pos x="350" y="102"/>
                  </a:cxn>
                  <a:cxn ang="0">
                    <a:pos x="352" y="72"/>
                  </a:cxn>
                  <a:cxn ang="0">
                    <a:pos x="352" y="60"/>
                  </a:cxn>
                  <a:cxn ang="0">
                    <a:pos x="344" y="44"/>
                  </a:cxn>
                  <a:cxn ang="0">
                    <a:pos x="338" y="36"/>
                  </a:cxn>
                  <a:cxn ang="0">
                    <a:pos x="318" y="26"/>
                  </a:cxn>
                  <a:cxn ang="0">
                    <a:pos x="282" y="24"/>
                  </a:cxn>
                </a:cxnLst>
                <a:rect l="0" t="0" r="r" b="b"/>
                <a:pathLst>
                  <a:path w="484" h="444">
                    <a:moveTo>
                      <a:pt x="80" y="24"/>
                    </a:moveTo>
                    <a:lnTo>
                      <a:pt x="84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66" y="2"/>
                    </a:lnTo>
                    <a:lnTo>
                      <a:pt x="382" y="4"/>
                    </a:lnTo>
                    <a:lnTo>
                      <a:pt x="398" y="8"/>
                    </a:lnTo>
                    <a:lnTo>
                      <a:pt x="410" y="12"/>
                    </a:lnTo>
                    <a:lnTo>
                      <a:pt x="422" y="16"/>
                    </a:lnTo>
                    <a:lnTo>
                      <a:pt x="432" y="22"/>
                    </a:lnTo>
                    <a:lnTo>
                      <a:pt x="440" y="30"/>
                    </a:lnTo>
                    <a:lnTo>
                      <a:pt x="440" y="30"/>
                    </a:lnTo>
                    <a:lnTo>
                      <a:pt x="452" y="46"/>
                    </a:lnTo>
                    <a:lnTo>
                      <a:pt x="462" y="62"/>
                    </a:lnTo>
                    <a:lnTo>
                      <a:pt x="466" y="78"/>
                    </a:lnTo>
                    <a:lnTo>
                      <a:pt x="468" y="96"/>
                    </a:lnTo>
                    <a:lnTo>
                      <a:pt x="468" y="96"/>
                    </a:lnTo>
                    <a:lnTo>
                      <a:pt x="468" y="106"/>
                    </a:lnTo>
                    <a:lnTo>
                      <a:pt x="466" y="116"/>
                    </a:lnTo>
                    <a:lnTo>
                      <a:pt x="462" y="126"/>
                    </a:lnTo>
                    <a:lnTo>
                      <a:pt x="458" y="136"/>
                    </a:lnTo>
                    <a:lnTo>
                      <a:pt x="454" y="144"/>
                    </a:lnTo>
                    <a:lnTo>
                      <a:pt x="446" y="154"/>
                    </a:lnTo>
                    <a:lnTo>
                      <a:pt x="430" y="170"/>
                    </a:lnTo>
                    <a:lnTo>
                      <a:pt x="430" y="170"/>
                    </a:lnTo>
                    <a:lnTo>
                      <a:pt x="420" y="176"/>
                    </a:lnTo>
                    <a:lnTo>
                      <a:pt x="408" y="184"/>
                    </a:lnTo>
                    <a:lnTo>
                      <a:pt x="380" y="194"/>
                    </a:lnTo>
                    <a:lnTo>
                      <a:pt x="348" y="202"/>
                    </a:lnTo>
                    <a:lnTo>
                      <a:pt x="308" y="208"/>
                    </a:lnTo>
                    <a:lnTo>
                      <a:pt x="308" y="208"/>
                    </a:lnTo>
                    <a:lnTo>
                      <a:pt x="308" y="208"/>
                    </a:lnTo>
                    <a:lnTo>
                      <a:pt x="334" y="220"/>
                    </a:lnTo>
                    <a:lnTo>
                      <a:pt x="354" y="230"/>
                    </a:lnTo>
                    <a:lnTo>
                      <a:pt x="372" y="244"/>
                    </a:lnTo>
                    <a:lnTo>
                      <a:pt x="384" y="258"/>
                    </a:lnTo>
                    <a:lnTo>
                      <a:pt x="384" y="258"/>
                    </a:lnTo>
                    <a:lnTo>
                      <a:pt x="394" y="274"/>
                    </a:lnTo>
                    <a:lnTo>
                      <a:pt x="402" y="294"/>
                    </a:lnTo>
                    <a:lnTo>
                      <a:pt x="406" y="316"/>
                    </a:lnTo>
                    <a:lnTo>
                      <a:pt x="410" y="340"/>
                    </a:lnTo>
                    <a:lnTo>
                      <a:pt x="410" y="340"/>
                    </a:lnTo>
                    <a:lnTo>
                      <a:pt x="410" y="364"/>
                    </a:lnTo>
                    <a:lnTo>
                      <a:pt x="414" y="382"/>
                    </a:lnTo>
                    <a:lnTo>
                      <a:pt x="418" y="394"/>
                    </a:lnTo>
                    <a:lnTo>
                      <a:pt x="422" y="402"/>
                    </a:lnTo>
                    <a:lnTo>
                      <a:pt x="422" y="402"/>
                    </a:lnTo>
                    <a:lnTo>
                      <a:pt x="434" y="408"/>
                    </a:lnTo>
                    <a:lnTo>
                      <a:pt x="448" y="410"/>
                    </a:lnTo>
                    <a:lnTo>
                      <a:pt x="448" y="410"/>
                    </a:lnTo>
                    <a:lnTo>
                      <a:pt x="460" y="408"/>
                    </a:lnTo>
                    <a:lnTo>
                      <a:pt x="474" y="404"/>
                    </a:lnTo>
                    <a:lnTo>
                      <a:pt x="484" y="424"/>
                    </a:lnTo>
                    <a:lnTo>
                      <a:pt x="484" y="424"/>
                    </a:lnTo>
                    <a:lnTo>
                      <a:pt x="468" y="432"/>
                    </a:lnTo>
                    <a:lnTo>
                      <a:pt x="450" y="438"/>
                    </a:lnTo>
                    <a:lnTo>
                      <a:pt x="430" y="442"/>
                    </a:lnTo>
                    <a:lnTo>
                      <a:pt x="408" y="444"/>
                    </a:lnTo>
                    <a:lnTo>
                      <a:pt x="408" y="444"/>
                    </a:lnTo>
                    <a:lnTo>
                      <a:pt x="388" y="442"/>
                    </a:lnTo>
                    <a:lnTo>
                      <a:pt x="370" y="440"/>
                    </a:lnTo>
                    <a:lnTo>
                      <a:pt x="354" y="434"/>
                    </a:lnTo>
                    <a:lnTo>
                      <a:pt x="340" y="428"/>
                    </a:lnTo>
                    <a:lnTo>
                      <a:pt x="340" y="428"/>
                    </a:lnTo>
                    <a:lnTo>
                      <a:pt x="326" y="418"/>
                    </a:lnTo>
                    <a:lnTo>
                      <a:pt x="316" y="410"/>
                    </a:lnTo>
                    <a:lnTo>
                      <a:pt x="308" y="400"/>
                    </a:lnTo>
                    <a:lnTo>
                      <a:pt x="302" y="388"/>
                    </a:lnTo>
                    <a:lnTo>
                      <a:pt x="302" y="388"/>
                    </a:lnTo>
                    <a:lnTo>
                      <a:pt x="296" y="374"/>
                    </a:lnTo>
                    <a:lnTo>
                      <a:pt x="294" y="358"/>
                    </a:lnTo>
                    <a:lnTo>
                      <a:pt x="292" y="338"/>
                    </a:lnTo>
                    <a:lnTo>
                      <a:pt x="290" y="314"/>
                    </a:lnTo>
                    <a:lnTo>
                      <a:pt x="290" y="314"/>
                    </a:lnTo>
                    <a:lnTo>
                      <a:pt x="290" y="290"/>
                    </a:lnTo>
                    <a:lnTo>
                      <a:pt x="288" y="270"/>
                    </a:lnTo>
                    <a:lnTo>
                      <a:pt x="284" y="254"/>
                    </a:lnTo>
                    <a:lnTo>
                      <a:pt x="278" y="240"/>
                    </a:lnTo>
                    <a:lnTo>
                      <a:pt x="278" y="240"/>
                    </a:lnTo>
                    <a:lnTo>
                      <a:pt x="276" y="236"/>
                    </a:lnTo>
                    <a:lnTo>
                      <a:pt x="270" y="230"/>
                    </a:lnTo>
                    <a:lnTo>
                      <a:pt x="258" y="222"/>
                    </a:lnTo>
                    <a:lnTo>
                      <a:pt x="242" y="218"/>
                    </a:lnTo>
                    <a:lnTo>
                      <a:pt x="222" y="216"/>
                    </a:lnTo>
                    <a:lnTo>
                      <a:pt x="200" y="216"/>
                    </a:lnTo>
                    <a:lnTo>
                      <a:pt x="158" y="416"/>
                    </a:lnTo>
                    <a:lnTo>
                      <a:pt x="220" y="416"/>
                    </a:lnTo>
                    <a:lnTo>
                      <a:pt x="214" y="440"/>
                    </a:lnTo>
                    <a:lnTo>
                      <a:pt x="0" y="440"/>
                    </a:lnTo>
                    <a:lnTo>
                      <a:pt x="4" y="416"/>
                    </a:lnTo>
                    <a:lnTo>
                      <a:pt x="54" y="416"/>
                    </a:lnTo>
                    <a:lnTo>
                      <a:pt x="138" y="24"/>
                    </a:lnTo>
                    <a:lnTo>
                      <a:pt x="80" y="24"/>
                    </a:lnTo>
                    <a:close/>
                    <a:moveTo>
                      <a:pt x="242" y="24"/>
                    </a:moveTo>
                    <a:lnTo>
                      <a:pt x="206" y="194"/>
                    </a:lnTo>
                    <a:lnTo>
                      <a:pt x="252" y="194"/>
                    </a:lnTo>
                    <a:lnTo>
                      <a:pt x="252" y="194"/>
                    </a:lnTo>
                    <a:lnTo>
                      <a:pt x="272" y="192"/>
                    </a:lnTo>
                    <a:lnTo>
                      <a:pt x="290" y="190"/>
                    </a:lnTo>
                    <a:lnTo>
                      <a:pt x="304" y="188"/>
                    </a:lnTo>
                    <a:lnTo>
                      <a:pt x="314" y="184"/>
                    </a:lnTo>
                    <a:lnTo>
                      <a:pt x="314" y="184"/>
                    </a:lnTo>
                    <a:lnTo>
                      <a:pt x="322" y="176"/>
                    </a:lnTo>
                    <a:lnTo>
                      <a:pt x="330" y="166"/>
                    </a:lnTo>
                    <a:lnTo>
                      <a:pt x="336" y="154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50" y="102"/>
                    </a:lnTo>
                    <a:lnTo>
                      <a:pt x="352" y="86"/>
                    </a:lnTo>
                    <a:lnTo>
                      <a:pt x="352" y="72"/>
                    </a:lnTo>
                    <a:lnTo>
                      <a:pt x="352" y="72"/>
                    </a:lnTo>
                    <a:lnTo>
                      <a:pt x="352" y="60"/>
                    </a:lnTo>
                    <a:lnTo>
                      <a:pt x="350" y="52"/>
                    </a:lnTo>
                    <a:lnTo>
                      <a:pt x="344" y="44"/>
                    </a:lnTo>
                    <a:lnTo>
                      <a:pt x="338" y="36"/>
                    </a:lnTo>
                    <a:lnTo>
                      <a:pt x="338" y="36"/>
                    </a:lnTo>
                    <a:lnTo>
                      <a:pt x="330" y="30"/>
                    </a:lnTo>
                    <a:lnTo>
                      <a:pt x="318" y="26"/>
                    </a:lnTo>
                    <a:lnTo>
                      <a:pt x="302" y="24"/>
                    </a:lnTo>
                    <a:lnTo>
                      <a:pt x="282" y="24"/>
                    </a:lnTo>
                    <a:lnTo>
                      <a:pt x="242" y="24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94586" name="Freeform 26"/>
              <p:cNvSpPr>
                <a:spLocks/>
              </p:cNvSpPr>
              <p:nvPr/>
            </p:nvSpPr>
            <p:spPr bwMode="auto">
              <a:xfrm>
                <a:off x="1854" y="1945"/>
                <a:ext cx="468" cy="441"/>
              </a:xfrm>
              <a:custGeom>
                <a:avLst/>
                <a:gdLst/>
                <a:ahLst/>
                <a:cxnLst>
                  <a:cxn ang="0">
                    <a:pos x="446" y="124"/>
                  </a:cxn>
                  <a:cxn ang="0">
                    <a:pos x="422" y="124"/>
                  </a:cxn>
                  <a:cxn ang="0">
                    <a:pos x="418" y="78"/>
                  </a:cxn>
                  <a:cxn ang="0">
                    <a:pos x="404" y="46"/>
                  </a:cxn>
                  <a:cxn ang="0">
                    <a:pos x="398" y="42"/>
                  </a:cxn>
                  <a:cxn ang="0">
                    <a:pos x="378" y="28"/>
                  </a:cxn>
                  <a:cxn ang="0">
                    <a:pos x="334" y="24"/>
                  </a:cxn>
                  <a:cxn ang="0">
                    <a:pos x="208" y="194"/>
                  </a:cxn>
                  <a:cxn ang="0">
                    <a:pos x="222" y="194"/>
                  </a:cxn>
                  <a:cxn ang="0">
                    <a:pos x="260" y="190"/>
                  </a:cxn>
                  <a:cxn ang="0">
                    <a:pos x="290" y="180"/>
                  </a:cxn>
                  <a:cxn ang="0">
                    <a:pos x="302" y="170"/>
                  </a:cxn>
                  <a:cxn ang="0">
                    <a:pos x="320" y="140"/>
                  </a:cxn>
                  <a:cxn ang="0">
                    <a:pos x="350" y="118"/>
                  </a:cxn>
                  <a:cxn ang="0">
                    <a:pos x="290" y="304"/>
                  </a:cxn>
                  <a:cxn ang="0">
                    <a:pos x="292" y="280"/>
                  </a:cxn>
                  <a:cxn ang="0">
                    <a:pos x="290" y="262"/>
                  </a:cxn>
                  <a:cxn ang="0">
                    <a:pos x="284" y="244"/>
                  </a:cxn>
                  <a:cxn ang="0">
                    <a:pos x="274" y="230"/>
                  </a:cxn>
                  <a:cxn ang="0">
                    <a:pos x="262" y="222"/>
                  </a:cxn>
                  <a:cxn ang="0">
                    <a:pos x="246" y="218"/>
                  </a:cxn>
                  <a:cxn ang="0">
                    <a:pos x="204" y="216"/>
                  </a:cxn>
                  <a:cxn ang="0">
                    <a:pos x="220" y="416"/>
                  </a:cxn>
                  <a:cxn ang="0">
                    <a:pos x="256" y="414"/>
                  </a:cxn>
                  <a:cxn ang="0">
                    <a:pos x="286" y="410"/>
                  </a:cxn>
                  <a:cxn ang="0">
                    <a:pos x="316" y="398"/>
                  </a:cxn>
                  <a:cxn ang="0">
                    <a:pos x="348" y="376"/>
                  </a:cxn>
                  <a:cxn ang="0">
                    <a:pos x="364" y="360"/>
                  </a:cxn>
                  <a:cxn ang="0">
                    <a:pos x="396" y="318"/>
                  </a:cxn>
                  <a:cxn ang="0">
                    <a:pos x="434" y="292"/>
                  </a:cxn>
                  <a:cxn ang="0">
                    <a:pos x="0" y="440"/>
                  </a:cxn>
                  <a:cxn ang="0">
                    <a:pos x="56" y="416"/>
                  </a:cxn>
                  <a:cxn ang="0">
                    <a:pos x="80" y="24"/>
                  </a:cxn>
                  <a:cxn ang="0">
                    <a:pos x="472" y="0"/>
                  </a:cxn>
                </a:cxnLst>
                <a:rect l="0" t="0" r="r" b="b"/>
                <a:pathLst>
                  <a:path w="472" h="440">
                    <a:moveTo>
                      <a:pt x="472" y="0"/>
                    </a:moveTo>
                    <a:lnTo>
                      <a:pt x="446" y="124"/>
                    </a:lnTo>
                    <a:lnTo>
                      <a:pt x="422" y="124"/>
                    </a:lnTo>
                    <a:lnTo>
                      <a:pt x="422" y="124"/>
                    </a:lnTo>
                    <a:lnTo>
                      <a:pt x="420" y="98"/>
                    </a:lnTo>
                    <a:lnTo>
                      <a:pt x="418" y="78"/>
                    </a:lnTo>
                    <a:lnTo>
                      <a:pt x="412" y="60"/>
                    </a:lnTo>
                    <a:lnTo>
                      <a:pt x="404" y="46"/>
                    </a:lnTo>
                    <a:lnTo>
                      <a:pt x="404" y="46"/>
                    </a:lnTo>
                    <a:lnTo>
                      <a:pt x="398" y="42"/>
                    </a:lnTo>
                    <a:lnTo>
                      <a:pt x="392" y="36"/>
                    </a:lnTo>
                    <a:lnTo>
                      <a:pt x="378" y="28"/>
                    </a:lnTo>
                    <a:lnTo>
                      <a:pt x="358" y="24"/>
                    </a:lnTo>
                    <a:lnTo>
                      <a:pt x="334" y="24"/>
                    </a:lnTo>
                    <a:lnTo>
                      <a:pt x="244" y="24"/>
                    </a:lnTo>
                    <a:lnTo>
                      <a:pt x="208" y="194"/>
                    </a:lnTo>
                    <a:lnTo>
                      <a:pt x="222" y="194"/>
                    </a:lnTo>
                    <a:lnTo>
                      <a:pt x="222" y="194"/>
                    </a:lnTo>
                    <a:lnTo>
                      <a:pt x="242" y="192"/>
                    </a:lnTo>
                    <a:lnTo>
                      <a:pt x="260" y="190"/>
                    </a:lnTo>
                    <a:lnTo>
                      <a:pt x="276" y="18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302" y="170"/>
                    </a:lnTo>
                    <a:lnTo>
                      <a:pt x="312" y="158"/>
                    </a:lnTo>
                    <a:lnTo>
                      <a:pt x="320" y="140"/>
                    </a:lnTo>
                    <a:lnTo>
                      <a:pt x="328" y="118"/>
                    </a:lnTo>
                    <a:lnTo>
                      <a:pt x="350" y="118"/>
                    </a:lnTo>
                    <a:lnTo>
                      <a:pt x="314" y="304"/>
                    </a:lnTo>
                    <a:lnTo>
                      <a:pt x="290" y="304"/>
                    </a:lnTo>
                    <a:lnTo>
                      <a:pt x="290" y="304"/>
                    </a:lnTo>
                    <a:lnTo>
                      <a:pt x="292" y="280"/>
                    </a:lnTo>
                    <a:lnTo>
                      <a:pt x="292" y="280"/>
                    </a:lnTo>
                    <a:lnTo>
                      <a:pt x="290" y="262"/>
                    </a:lnTo>
                    <a:lnTo>
                      <a:pt x="284" y="244"/>
                    </a:lnTo>
                    <a:lnTo>
                      <a:pt x="284" y="244"/>
                    </a:lnTo>
                    <a:lnTo>
                      <a:pt x="280" y="236"/>
                    </a:lnTo>
                    <a:lnTo>
                      <a:pt x="274" y="230"/>
                    </a:lnTo>
                    <a:lnTo>
                      <a:pt x="268" y="224"/>
                    </a:lnTo>
                    <a:lnTo>
                      <a:pt x="262" y="222"/>
                    </a:lnTo>
                    <a:lnTo>
                      <a:pt x="262" y="222"/>
                    </a:lnTo>
                    <a:lnTo>
                      <a:pt x="246" y="218"/>
                    </a:lnTo>
                    <a:lnTo>
                      <a:pt x="224" y="216"/>
                    </a:lnTo>
                    <a:lnTo>
                      <a:pt x="204" y="216"/>
                    </a:lnTo>
                    <a:lnTo>
                      <a:pt x="162" y="416"/>
                    </a:lnTo>
                    <a:lnTo>
                      <a:pt x="220" y="416"/>
                    </a:lnTo>
                    <a:lnTo>
                      <a:pt x="220" y="416"/>
                    </a:lnTo>
                    <a:lnTo>
                      <a:pt x="256" y="414"/>
                    </a:lnTo>
                    <a:lnTo>
                      <a:pt x="286" y="410"/>
                    </a:lnTo>
                    <a:lnTo>
                      <a:pt x="286" y="410"/>
                    </a:lnTo>
                    <a:lnTo>
                      <a:pt x="302" y="406"/>
                    </a:lnTo>
                    <a:lnTo>
                      <a:pt x="316" y="398"/>
                    </a:lnTo>
                    <a:lnTo>
                      <a:pt x="332" y="388"/>
                    </a:lnTo>
                    <a:lnTo>
                      <a:pt x="348" y="376"/>
                    </a:lnTo>
                    <a:lnTo>
                      <a:pt x="348" y="376"/>
                    </a:lnTo>
                    <a:lnTo>
                      <a:pt x="364" y="360"/>
                    </a:lnTo>
                    <a:lnTo>
                      <a:pt x="380" y="342"/>
                    </a:lnTo>
                    <a:lnTo>
                      <a:pt x="396" y="318"/>
                    </a:lnTo>
                    <a:lnTo>
                      <a:pt x="412" y="292"/>
                    </a:lnTo>
                    <a:lnTo>
                      <a:pt x="434" y="292"/>
                    </a:lnTo>
                    <a:lnTo>
                      <a:pt x="398" y="440"/>
                    </a:lnTo>
                    <a:lnTo>
                      <a:pt x="0" y="440"/>
                    </a:lnTo>
                    <a:lnTo>
                      <a:pt x="4" y="416"/>
                    </a:lnTo>
                    <a:lnTo>
                      <a:pt x="56" y="416"/>
                    </a:lnTo>
                    <a:lnTo>
                      <a:pt x="140" y="24"/>
                    </a:lnTo>
                    <a:lnTo>
                      <a:pt x="80" y="24"/>
                    </a:lnTo>
                    <a:lnTo>
                      <a:pt x="84" y="0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94587" name="Freeform 27"/>
              <p:cNvSpPr>
                <a:spLocks/>
              </p:cNvSpPr>
              <p:nvPr/>
            </p:nvSpPr>
            <p:spPr bwMode="auto">
              <a:xfrm>
                <a:off x="2308" y="1945"/>
                <a:ext cx="468" cy="441"/>
              </a:xfrm>
              <a:custGeom>
                <a:avLst/>
                <a:gdLst/>
                <a:ahLst/>
                <a:cxnLst>
                  <a:cxn ang="0">
                    <a:pos x="446" y="124"/>
                  </a:cxn>
                  <a:cxn ang="0">
                    <a:pos x="422" y="124"/>
                  </a:cxn>
                  <a:cxn ang="0">
                    <a:pos x="418" y="78"/>
                  </a:cxn>
                  <a:cxn ang="0">
                    <a:pos x="404" y="46"/>
                  </a:cxn>
                  <a:cxn ang="0">
                    <a:pos x="400" y="42"/>
                  </a:cxn>
                  <a:cxn ang="0">
                    <a:pos x="378" y="28"/>
                  </a:cxn>
                  <a:cxn ang="0">
                    <a:pos x="336" y="24"/>
                  </a:cxn>
                  <a:cxn ang="0">
                    <a:pos x="210" y="194"/>
                  </a:cxn>
                  <a:cxn ang="0">
                    <a:pos x="222" y="194"/>
                  </a:cxn>
                  <a:cxn ang="0">
                    <a:pos x="262" y="190"/>
                  </a:cxn>
                  <a:cxn ang="0">
                    <a:pos x="290" y="180"/>
                  </a:cxn>
                  <a:cxn ang="0">
                    <a:pos x="302" y="170"/>
                  </a:cxn>
                  <a:cxn ang="0">
                    <a:pos x="320" y="140"/>
                  </a:cxn>
                  <a:cxn ang="0">
                    <a:pos x="352" y="118"/>
                  </a:cxn>
                  <a:cxn ang="0">
                    <a:pos x="290" y="304"/>
                  </a:cxn>
                  <a:cxn ang="0">
                    <a:pos x="292" y="280"/>
                  </a:cxn>
                  <a:cxn ang="0">
                    <a:pos x="290" y="262"/>
                  </a:cxn>
                  <a:cxn ang="0">
                    <a:pos x="284" y="244"/>
                  </a:cxn>
                  <a:cxn ang="0">
                    <a:pos x="276" y="230"/>
                  </a:cxn>
                  <a:cxn ang="0">
                    <a:pos x="264" y="222"/>
                  </a:cxn>
                  <a:cxn ang="0">
                    <a:pos x="248" y="218"/>
                  </a:cxn>
                  <a:cxn ang="0">
                    <a:pos x="204" y="216"/>
                  </a:cxn>
                  <a:cxn ang="0">
                    <a:pos x="222" y="416"/>
                  </a:cxn>
                  <a:cxn ang="0">
                    <a:pos x="256" y="414"/>
                  </a:cxn>
                  <a:cxn ang="0">
                    <a:pos x="288" y="410"/>
                  </a:cxn>
                  <a:cxn ang="0">
                    <a:pos x="316" y="398"/>
                  </a:cxn>
                  <a:cxn ang="0">
                    <a:pos x="348" y="376"/>
                  </a:cxn>
                  <a:cxn ang="0">
                    <a:pos x="366" y="360"/>
                  </a:cxn>
                  <a:cxn ang="0">
                    <a:pos x="396" y="318"/>
                  </a:cxn>
                  <a:cxn ang="0">
                    <a:pos x="436" y="292"/>
                  </a:cxn>
                  <a:cxn ang="0">
                    <a:pos x="0" y="440"/>
                  </a:cxn>
                  <a:cxn ang="0">
                    <a:pos x="56" y="416"/>
                  </a:cxn>
                  <a:cxn ang="0">
                    <a:pos x="80" y="24"/>
                  </a:cxn>
                  <a:cxn ang="0">
                    <a:pos x="472" y="0"/>
                  </a:cxn>
                </a:cxnLst>
                <a:rect l="0" t="0" r="r" b="b"/>
                <a:pathLst>
                  <a:path w="472" h="440">
                    <a:moveTo>
                      <a:pt x="472" y="0"/>
                    </a:moveTo>
                    <a:lnTo>
                      <a:pt x="446" y="124"/>
                    </a:lnTo>
                    <a:lnTo>
                      <a:pt x="422" y="124"/>
                    </a:lnTo>
                    <a:lnTo>
                      <a:pt x="422" y="124"/>
                    </a:lnTo>
                    <a:lnTo>
                      <a:pt x="422" y="98"/>
                    </a:lnTo>
                    <a:lnTo>
                      <a:pt x="418" y="78"/>
                    </a:lnTo>
                    <a:lnTo>
                      <a:pt x="412" y="60"/>
                    </a:lnTo>
                    <a:lnTo>
                      <a:pt x="404" y="46"/>
                    </a:lnTo>
                    <a:lnTo>
                      <a:pt x="404" y="46"/>
                    </a:lnTo>
                    <a:lnTo>
                      <a:pt x="400" y="42"/>
                    </a:lnTo>
                    <a:lnTo>
                      <a:pt x="394" y="36"/>
                    </a:lnTo>
                    <a:lnTo>
                      <a:pt x="378" y="28"/>
                    </a:lnTo>
                    <a:lnTo>
                      <a:pt x="358" y="24"/>
                    </a:lnTo>
                    <a:lnTo>
                      <a:pt x="336" y="24"/>
                    </a:lnTo>
                    <a:lnTo>
                      <a:pt x="246" y="24"/>
                    </a:lnTo>
                    <a:lnTo>
                      <a:pt x="210" y="194"/>
                    </a:lnTo>
                    <a:lnTo>
                      <a:pt x="222" y="194"/>
                    </a:lnTo>
                    <a:lnTo>
                      <a:pt x="222" y="194"/>
                    </a:lnTo>
                    <a:lnTo>
                      <a:pt x="244" y="192"/>
                    </a:lnTo>
                    <a:lnTo>
                      <a:pt x="262" y="190"/>
                    </a:lnTo>
                    <a:lnTo>
                      <a:pt x="278" y="18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302" y="170"/>
                    </a:lnTo>
                    <a:lnTo>
                      <a:pt x="312" y="158"/>
                    </a:lnTo>
                    <a:lnTo>
                      <a:pt x="320" y="140"/>
                    </a:lnTo>
                    <a:lnTo>
                      <a:pt x="328" y="118"/>
                    </a:lnTo>
                    <a:lnTo>
                      <a:pt x="352" y="118"/>
                    </a:lnTo>
                    <a:lnTo>
                      <a:pt x="314" y="304"/>
                    </a:lnTo>
                    <a:lnTo>
                      <a:pt x="290" y="304"/>
                    </a:lnTo>
                    <a:lnTo>
                      <a:pt x="290" y="304"/>
                    </a:lnTo>
                    <a:lnTo>
                      <a:pt x="292" y="280"/>
                    </a:lnTo>
                    <a:lnTo>
                      <a:pt x="292" y="280"/>
                    </a:lnTo>
                    <a:lnTo>
                      <a:pt x="290" y="262"/>
                    </a:lnTo>
                    <a:lnTo>
                      <a:pt x="284" y="244"/>
                    </a:lnTo>
                    <a:lnTo>
                      <a:pt x="284" y="244"/>
                    </a:lnTo>
                    <a:lnTo>
                      <a:pt x="280" y="236"/>
                    </a:lnTo>
                    <a:lnTo>
                      <a:pt x="276" y="230"/>
                    </a:lnTo>
                    <a:lnTo>
                      <a:pt x="270" y="224"/>
                    </a:lnTo>
                    <a:lnTo>
                      <a:pt x="264" y="222"/>
                    </a:lnTo>
                    <a:lnTo>
                      <a:pt x="264" y="222"/>
                    </a:lnTo>
                    <a:lnTo>
                      <a:pt x="248" y="218"/>
                    </a:lnTo>
                    <a:lnTo>
                      <a:pt x="226" y="216"/>
                    </a:lnTo>
                    <a:lnTo>
                      <a:pt x="204" y="216"/>
                    </a:lnTo>
                    <a:lnTo>
                      <a:pt x="162" y="416"/>
                    </a:lnTo>
                    <a:lnTo>
                      <a:pt x="222" y="416"/>
                    </a:lnTo>
                    <a:lnTo>
                      <a:pt x="222" y="416"/>
                    </a:lnTo>
                    <a:lnTo>
                      <a:pt x="256" y="414"/>
                    </a:lnTo>
                    <a:lnTo>
                      <a:pt x="288" y="410"/>
                    </a:lnTo>
                    <a:lnTo>
                      <a:pt x="288" y="410"/>
                    </a:lnTo>
                    <a:lnTo>
                      <a:pt x="302" y="406"/>
                    </a:lnTo>
                    <a:lnTo>
                      <a:pt x="316" y="398"/>
                    </a:lnTo>
                    <a:lnTo>
                      <a:pt x="332" y="388"/>
                    </a:lnTo>
                    <a:lnTo>
                      <a:pt x="348" y="376"/>
                    </a:lnTo>
                    <a:lnTo>
                      <a:pt x="348" y="376"/>
                    </a:lnTo>
                    <a:lnTo>
                      <a:pt x="366" y="360"/>
                    </a:lnTo>
                    <a:lnTo>
                      <a:pt x="382" y="342"/>
                    </a:lnTo>
                    <a:lnTo>
                      <a:pt x="396" y="318"/>
                    </a:lnTo>
                    <a:lnTo>
                      <a:pt x="412" y="292"/>
                    </a:lnTo>
                    <a:lnTo>
                      <a:pt x="436" y="292"/>
                    </a:lnTo>
                    <a:lnTo>
                      <a:pt x="400" y="440"/>
                    </a:lnTo>
                    <a:lnTo>
                      <a:pt x="0" y="440"/>
                    </a:lnTo>
                    <a:lnTo>
                      <a:pt x="4" y="416"/>
                    </a:lnTo>
                    <a:lnTo>
                      <a:pt x="56" y="416"/>
                    </a:lnTo>
                    <a:lnTo>
                      <a:pt x="140" y="24"/>
                    </a:lnTo>
                    <a:lnTo>
                      <a:pt x="80" y="24"/>
                    </a:lnTo>
                    <a:lnTo>
                      <a:pt x="86" y="0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94588" name="Freeform 28"/>
              <p:cNvSpPr>
                <a:spLocks/>
              </p:cNvSpPr>
              <p:nvPr/>
            </p:nvSpPr>
            <p:spPr bwMode="auto">
              <a:xfrm>
                <a:off x="2750" y="1945"/>
                <a:ext cx="533" cy="441"/>
              </a:xfrm>
              <a:custGeom>
                <a:avLst/>
                <a:gdLst/>
                <a:ahLst/>
                <a:cxnLst>
                  <a:cxn ang="0">
                    <a:pos x="266" y="0"/>
                  </a:cxn>
                  <a:cxn ang="0">
                    <a:pos x="398" y="280"/>
                  </a:cxn>
                  <a:cxn ang="0">
                    <a:pos x="400" y="280"/>
                  </a:cxn>
                  <a:cxn ang="0">
                    <a:pos x="452" y="24"/>
                  </a:cxn>
                  <a:cxn ang="0">
                    <a:pos x="400" y="24"/>
                  </a:cxn>
                  <a:cxn ang="0">
                    <a:pos x="404" y="0"/>
                  </a:cxn>
                  <a:cxn ang="0">
                    <a:pos x="532" y="0"/>
                  </a:cxn>
                  <a:cxn ang="0">
                    <a:pos x="526" y="24"/>
                  </a:cxn>
                  <a:cxn ang="0">
                    <a:pos x="476" y="24"/>
                  </a:cxn>
                  <a:cxn ang="0">
                    <a:pos x="388" y="444"/>
                  </a:cxn>
                  <a:cxn ang="0">
                    <a:pos x="364" y="444"/>
                  </a:cxn>
                  <a:cxn ang="0">
                    <a:pos x="164" y="24"/>
                  </a:cxn>
                  <a:cxn ang="0">
                    <a:pos x="162" y="24"/>
                  </a:cxn>
                  <a:cxn ang="0">
                    <a:pos x="80" y="416"/>
                  </a:cxn>
                  <a:cxn ang="0">
                    <a:pos x="130" y="416"/>
                  </a:cxn>
                  <a:cxn ang="0">
                    <a:pos x="126" y="440"/>
                  </a:cxn>
                  <a:cxn ang="0">
                    <a:pos x="0" y="440"/>
                  </a:cxn>
                  <a:cxn ang="0">
                    <a:pos x="4" y="416"/>
                  </a:cxn>
                  <a:cxn ang="0">
                    <a:pos x="56" y="416"/>
                  </a:cxn>
                  <a:cxn ang="0">
                    <a:pos x="140" y="24"/>
                  </a:cxn>
                  <a:cxn ang="0">
                    <a:pos x="80" y="24"/>
                  </a:cxn>
                  <a:cxn ang="0">
                    <a:pos x="86" y="0"/>
                  </a:cxn>
                  <a:cxn ang="0">
                    <a:pos x="266" y="0"/>
                  </a:cxn>
                </a:cxnLst>
                <a:rect l="0" t="0" r="r" b="b"/>
                <a:pathLst>
                  <a:path w="532" h="444">
                    <a:moveTo>
                      <a:pt x="266" y="0"/>
                    </a:moveTo>
                    <a:lnTo>
                      <a:pt x="398" y="280"/>
                    </a:lnTo>
                    <a:lnTo>
                      <a:pt x="400" y="280"/>
                    </a:lnTo>
                    <a:lnTo>
                      <a:pt x="452" y="24"/>
                    </a:lnTo>
                    <a:lnTo>
                      <a:pt x="400" y="24"/>
                    </a:lnTo>
                    <a:lnTo>
                      <a:pt x="404" y="0"/>
                    </a:lnTo>
                    <a:lnTo>
                      <a:pt x="532" y="0"/>
                    </a:lnTo>
                    <a:lnTo>
                      <a:pt x="526" y="24"/>
                    </a:lnTo>
                    <a:lnTo>
                      <a:pt x="476" y="24"/>
                    </a:lnTo>
                    <a:lnTo>
                      <a:pt x="388" y="444"/>
                    </a:lnTo>
                    <a:lnTo>
                      <a:pt x="364" y="444"/>
                    </a:lnTo>
                    <a:lnTo>
                      <a:pt x="164" y="24"/>
                    </a:lnTo>
                    <a:lnTo>
                      <a:pt x="162" y="24"/>
                    </a:lnTo>
                    <a:lnTo>
                      <a:pt x="80" y="416"/>
                    </a:lnTo>
                    <a:lnTo>
                      <a:pt x="130" y="416"/>
                    </a:lnTo>
                    <a:lnTo>
                      <a:pt x="126" y="440"/>
                    </a:lnTo>
                    <a:lnTo>
                      <a:pt x="0" y="440"/>
                    </a:lnTo>
                    <a:lnTo>
                      <a:pt x="4" y="416"/>
                    </a:lnTo>
                    <a:lnTo>
                      <a:pt x="56" y="416"/>
                    </a:lnTo>
                    <a:lnTo>
                      <a:pt x="140" y="24"/>
                    </a:lnTo>
                    <a:lnTo>
                      <a:pt x="80" y="24"/>
                    </a:lnTo>
                    <a:lnTo>
                      <a:pt x="86" y="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94589" name="Freeform 29"/>
              <p:cNvSpPr>
                <a:spLocks/>
              </p:cNvSpPr>
              <p:nvPr/>
            </p:nvSpPr>
            <p:spPr bwMode="auto">
              <a:xfrm>
                <a:off x="3400" y="1945"/>
                <a:ext cx="468" cy="441"/>
              </a:xfrm>
              <a:custGeom>
                <a:avLst/>
                <a:gdLst/>
                <a:ahLst/>
                <a:cxnLst>
                  <a:cxn ang="0">
                    <a:pos x="446" y="124"/>
                  </a:cxn>
                  <a:cxn ang="0">
                    <a:pos x="422" y="124"/>
                  </a:cxn>
                  <a:cxn ang="0">
                    <a:pos x="418" y="78"/>
                  </a:cxn>
                  <a:cxn ang="0">
                    <a:pos x="404" y="46"/>
                  </a:cxn>
                  <a:cxn ang="0">
                    <a:pos x="400" y="42"/>
                  </a:cxn>
                  <a:cxn ang="0">
                    <a:pos x="378" y="28"/>
                  </a:cxn>
                  <a:cxn ang="0">
                    <a:pos x="336" y="24"/>
                  </a:cxn>
                  <a:cxn ang="0">
                    <a:pos x="210" y="194"/>
                  </a:cxn>
                  <a:cxn ang="0">
                    <a:pos x="222" y="194"/>
                  </a:cxn>
                  <a:cxn ang="0">
                    <a:pos x="262" y="190"/>
                  </a:cxn>
                  <a:cxn ang="0">
                    <a:pos x="290" y="180"/>
                  </a:cxn>
                  <a:cxn ang="0">
                    <a:pos x="302" y="170"/>
                  </a:cxn>
                  <a:cxn ang="0">
                    <a:pos x="322" y="140"/>
                  </a:cxn>
                  <a:cxn ang="0">
                    <a:pos x="352" y="118"/>
                  </a:cxn>
                  <a:cxn ang="0">
                    <a:pos x="290" y="304"/>
                  </a:cxn>
                  <a:cxn ang="0">
                    <a:pos x="292" y="280"/>
                  </a:cxn>
                  <a:cxn ang="0">
                    <a:pos x="290" y="262"/>
                  </a:cxn>
                  <a:cxn ang="0">
                    <a:pos x="284" y="244"/>
                  </a:cxn>
                  <a:cxn ang="0">
                    <a:pos x="276" y="230"/>
                  </a:cxn>
                  <a:cxn ang="0">
                    <a:pos x="264" y="222"/>
                  </a:cxn>
                  <a:cxn ang="0">
                    <a:pos x="248" y="218"/>
                  </a:cxn>
                  <a:cxn ang="0">
                    <a:pos x="204" y="216"/>
                  </a:cxn>
                  <a:cxn ang="0">
                    <a:pos x="222" y="416"/>
                  </a:cxn>
                  <a:cxn ang="0">
                    <a:pos x="256" y="414"/>
                  </a:cxn>
                  <a:cxn ang="0">
                    <a:pos x="288" y="410"/>
                  </a:cxn>
                  <a:cxn ang="0">
                    <a:pos x="318" y="398"/>
                  </a:cxn>
                  <a:cxn ang="0">
                    <a:pos x="350" y="376"/>
                  </a:cxn>
                  <a:cxn ang="0">
                    <a:pos x="366" y="360"/>
                  </a:cxn>
                  <a:cxn ang="0">
                    <a:pos x="398" y="318"/>
                  </a:cxn>
                  <a:cxn ang="0">
                    <a:pos x="436" y="292"/>
                  </a:cxn>
                  <a:cxn ang="0">
                    <a:pos x="0" y="440"/>
                  </a:cxn>
                  <a:cxn ang="0">
                    <a:pos x="58" y="416"/>
                  </a:cxn>
                  <a:cxn ang="0">
                    <a:pos x="80" y="24"/>
                  </a:cxn>
                  <a:cxn ang="0">
                    <a:pos x="472" y="0"/>
                  </a:cxn>
                </a:cxnLst>
                <a:rect l="0" t="0" r="r" b="b"/>
                <a:pathLst>
                  <a:path w="472" h="440">
                    <a:moveTo>
                      <a:pt x="472" y="0"/>
                    </a:moveTo>
                    <a:lnTo>
                      <a:pt x="446" y="124"/>
                    </a:lnTo>
                    <a:lnTo>
                      <a:pt x="422" y="124"/>
                    </a:lnTo>
                    <a:lnTo>
                      <a:pt x="422" y="124"/>
                    </a:lnTo>
                    <a:lnTo>
                      <a:pt x="422" y="98"/>
                    </a:lnTo>
                    <a:lnTo>
                      <a:pt x="418" y="78"/>
                    </a:lnTo>
                    <a:lnTo>
                      <a:pt x="412" y="60"/>
                    </a:lnTo>
                    <a:lnTo>
                      <a:pt x="404" y="46"/>
                    </a:lnTo>
                    <a:lnTo>
                      <a:pt x="404" y="46"/>
                    </a:lnTo>
                    <a:lnTo>
                      <a:pt x="400" y="42"/>
                    </a:lnTo>
                    <a:lnTo>
                      <a:pt x="394" y="36"/>
                    </a:lnTo>
                    <a:lnTo>
                      <a:pt x="378" y="28"/>
                    </a:lnTo>
                    <a:lnTo>
                      <a:pt x="360" y="24"/>
                    </a:lnTo>
                    <a:lnTo>
                      <a:pt x="336" y="24"/>
                    </a:lnTo>
                    <a:lnTo>
                      <a:pt x="246" y="24"/>
                    </a:lnTo>
                    <a:lnTo>
                      <a:pt x="210" y="194"/>
                    </a:lnTo>
                    <a:lnTo>
                      <a:pt x="222" y="194"/>
                    </a:lnTo>
                    <a:lnTo>
                      <a:pt x="222" y="194"/>
                    </a:lnTo>
                    <a:lnTo>
                      <a:pt x="244" y="192"/>
                    </a:lnTo>
                    <a:lnTo>
                      <a:pt x="262" y="190"/>
                    </a:lnTo>
                    <a:lnTo>
                      <a:pt x="278" y="18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302" y="170"/>
                    </a:lnTo>
                    <a:lnTo>
                      <a:pt x="312" y="158"/>
                    </a:lnTo>
                    <a:lnTo>
                      <a:pt x="322" y="140"/>
                    </a:lnTo>
                    <a:lnTo>
                      <a:pt x="328" y="118"/>
                    </a:lnTo>
                    <a:lnTo>
                      <a:pt x="352" y="118"/>
                    </a:lnTo>
                    <a:lnTo>
                      <a:pt x="314" y="304"/>
                    </a:lnTo>
                    <a:lnTo>
                      <a:pt x="290" y="304"/>
                    </a:lnTo>
                    <a:lnTo>
                      <a:pt x="290" y="304"/>
                    </a:lnTo>
                    <a:lnTo>
                      <a:pt x="292" y="280"/>
                    </a:lnTo>
                    <a:lnTo>
                      <a:pt x="292" y="280"/>
                    </a:lnTo>
                    <a:lnTo>
                      <a:pt x="290" y="262"/>
                    </a:lnTo>
                    <a:lnTo>
                      <a:pt x="284" y="244"/>
                    </a:lnTo>
                    <a:lnTo>
                      <a:pt x="284" y="244"/>
                    </a:lnTo>
                    <a:lnTo>
                      <a:pt x="280" y="236"/>
                    </a:lnTo>
                    <a:lnTo>
                      <a:pt x="276" y="230"/>
                    </a:lnTo>
                    <a:lnTo>
                      <a:pt x="270" y="224"/>
                    </a:lnTo>
                    <a:lnTo>
                      <a:pt x="264" y="222"/>
                    </a:lnTo>
                    <a:lnTo>
                      <a:pt x="264" y="222"/>
                    </a:lnTo>
                    <a:lnTo>
                      <a:pt x="248" y="218"/>
                    </a:lnTo>
                    <a:lnTo>
                      <a:pt x="226" y="216"/>
                    </a:lnTo>
                    <a:lnTo>
                      <a:pt x="204" y="216"/>
                    </a:lnTo>
                    <a:lnTo>
                      <a:pt x="162" y="416"/>
                    </a:lnTo>
                    <a:lnTo>
                      <a:pt x="222" y="416"/>
                    </a:lnTo>
                    <a:lnTo>
                      <a:pt x="222" y="416"/>
                    </a:lnTo>
                    <a:lnTo>
                      <a:pt x="256" y="414"/>
                    </a:lnTo>
                    <a:lnTo>
                      <a:pt x="288" y="410"/>
                    </a:lnTo>
                    <a:lnTo>
                      <a:pt x="288" y="410"/>
                    </a:lnTo>
                    <a:lnTo>
                      <a:pt x="302" y="406"/>
                    </a:lnTo>
                    <a:lnTo>
                      <a:pt x="318" y="398"/>
                    </a:lnTo>
                    <a:lnTo>
                      <a:pt x="334" y="388"/>
                    </a:lnTo>
                    <a:lnTo>
                      <a:pt x="350" y="376"/>
                    </a:lnTo>
                    <a:lnTo>
                      <a:pt x="350" y="376"/>
                    </a:lnTo>
                    <a:lnTo>
                      <a:pt x="366" y="360"/>
                    </a:lnTo>
                    <a:lnTo>
                      <a:pt x="382" y="342"/>
                    </a:lnTo>
                    <a:lnTo>
                      <a:pt x="398" y="318"/>
                    </a:lnTo>
                    <a:lnTo>
                      <a:pt x="412" y="292"/>
                    </a:lnTo>
                    <a:lnTo>
                      <a:pt x="436" y="292"/>
                    </a:lnTo>
                    <a:lnTo>
                      <a:pt x="400" y="440"/>
                    </a:lnTo>
                    <a:lnTo>
                      <a:pt x="0" y="440"/>
                    </a:lnTo>
                    <a:lnTo>
                      <a:pt x="4" y="416"/>
                    </a:lnTo>
                    <a:lnTo>
                      <a:pt x="58" y="416"/>
                    </a:lnTo>
                    <a:lnTo>
                      <a:pt x="142" y="24"/>
                    </a:lnTo>
                    <a:lnTo>
                      <a:pt x="80" y="24"/>
                    </a:lnTo>
                    <a:lnTo>
                      <a:pt x="86" y="0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94590" name="Freeform 30"/>
              <p:cNvSpPr>
                <a:spLocks/>
              </p:cNvSpPr>
              <p:nvPr/>
            </p:nvSpPr>
            <p:spPr bwMode="auto">
              <a:xfrm>
                <a:off x="3854" y="1945"/>
                <a:ext cx="533" cy="441"/>
              </a:xfrm>
              <a:custGeom>
                <a:avLst/>
                <a:gdLst/>
                <a:ahLst/>
                <a:cxnLst>
                  <a:cxn ang="0">
                    <a:pos x="266" y="0"/>
                  </a:cxn>
                  <a:cxn ang="0">
                    <a:pos x="400" y="280"/>
                  </a:cxn>
                  <a:cxn ang="0">
                    <a:pos x="400" y="280"/>
                  </a:cxn>
                  <a:cxn ang="0">
                    <a:pos x="454" y="24"/>
                  </a:cxn>
                  <a:cxn ang="0">
                    <a:pos x="400" y="24"/>
                  </a:cxn>
                  <a:cxn ang="0">
                    <a:pos x="404" y="0"/>
                  </a:cxn>
                  <a:cxn ang="0">
                    <a:pos x="532" y="0"/>
                  </a:cxn>
                  <a:cxn ang="0">
                    <a:pos x="526" y="24"/>
                  </a:cxn>
                  <a:cxn ang="0">
                    <a:pos x="476" y="24"/>
                  </a:cxn>
                  <a:cxn ang="0">
                    <a:pos x="390" y="444"/>
                  </a:cxn>
                  <a:cxn ang="0">
                    <a:pos x="364" y="444"/>
                  </a:cxn>
                  <a:cxn ang="0">
                    <a:pos x="164" y="24"/>
                  </a:cxn>
                  <a:cxn ang="0">
                    <a:pos x="162" y="24"/>
                  </a:cxn>
                  <a:cxn ang="0">
                    <a:pos x="80" y="416"/>
                  </a:cxn>
                  <a:cxn ang="0">
                    <a:pos x="130" y="416"/>
                  </a:cxn>
                  <a:cxn ang="0">
                    <a:pos x="126" y="440"/>
                  </a:cxn>
                  <a:cxn ang="0">
                    <a:pos x="0" y="440"/>
                  </a:cxn>
                  <a:cxn ang="0">
                    <a:pos x="6" y="416"/>
                  </a:cxn>
                  <a:cxn ang="0">
                    <a:pos x="56" y="416"/>
                  </a:cxn>
                  <a:cxn ang="0">
                    <a:pos x="140" y="24"/>
                  </a:cxn>
                  <a:cxn ang="0">
                    <a:pos x="82" y="24"/>
                  </a:cxn>
                  <a:cxn ang="0">
                    <a:pos x="86" y="0"/>
                  </a:cxn>
                  <a:cxn ang="0">
                    <a:pos x="266" y="0"/>
                  </a:cxn>
                </a:cxnLst>
                <a:rect l="0" t="0" r="r" b="b"/>
                <a:pathLst>
                  <a:path w="532" h="444">
                    <a:moveTo>
                      <a:pt x="266" y="0"/>
                    </a:moveTo>
                    <a:lnTo>
                      <a:pt x="400" y="280"/>
                    </a:lnTo>
                    <a:lnTo>
                      <a:pt x="400" y="280"/>
                    </a:lnTo>
                    <a:lnTo>
                      <a:pt x="454" y="24"/>
                    </a:lnTo>
                    <a:lnTo>
                      <a:pt x="400" y="24"/>
                    </a:lnTo>
                    <a:lnTo>
                      <a:pt x="404" y="0"/>
                    </a:lnTo>
                    <a:lnTo>
                      <a:pt x="532" y="0"/>
                    </a:lnTo>
                    <a:lnTo>
                      <a:pt x="526" y="24"/>
                    </a:lnTo>
                    <a:lnTo>
                      <a:pt x="476" y="24"/>
                    </a:lnTo>
                    <a:lnTo>
                      <a:pt x="390" y="444"/>
                    </a:lnTo>
                    <a:lnTo>
                      <a:pt x="364" y="444"/>
                    </a:lnTo>
                    <a:lnTo>
                      <a:pt x="164" y="24"/>
                    </a:lnTo>
                    <a:lnTo>
                      <a:pt x="162" y="24"/>
                    </a:lnTo>
                    <a:lnTo>
                      <a:pt x="80" y="416"/>
                    </a:lnTo>
                    <a:lnTo>
                      <a:pt x="130" y="416"/>
                    </a:lnTo>
                    <a:lnTo>
                      <a:pt x="126" y="440"/>
                    </a:lnTo>
                    <a:lnTo>
                      <a:pt x="0" y="440"/>
                    </a:lnTo>
                    <a:lnTo>
                      <a:pt x="6" y="416"/>
                    </a:lnTo>
                    <a:lnTo>
                      <a:pt x="56" y="416"/>
                    </a:lnTo>
                    <a:lnTo>
                      <a:pt x="140" y="24"/>
                    </a:lnTo>
                    <a:lnTo>
                      <a:pt x="82" y="24"/>
                    </a:lnTo>
                    <a:lnTo>
                      <a:pt x="86" y="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94591" name="Freeform 31"/>
              <p:cNvSpPr>
                <a:spLocks/>
              </p:cNvSpPr>
              <p:nvPr/>
            </p:nvSpPr>
            <p:spPr bwMode="auto">
              <a:xfrm>
                <a:off x="4361" y="1934"/>
                <a:ext cx="468" cy="452"/>
              </a:xfrm>
              <a:custGeom>
                <a:avLst/>
                <a:gdLst/>
                <a:ahLst/>
                <a:cxnLst>
                  <a:cxn ang="0">
                    <a:pos x="420" y="134"/>
                  </a:cxn>
                  <a:cxn ang="0">
                    <a:pos x="398" y="134"/>
                  </a:cxn>
                  <a:cxn ang="0">
                    <a:pos x="384" y="86"/>
                  </a:cxn>
                  <a:cxn ang="0">
                    <a:pos x="360" y="52"/>
                  </a:cxn>
                  <a:cxn ang="0">
                    <a:pos x="344" y="38"/>
                  </a:cxn>
                  <a:cxn ang="0">
                    <a:pos x="306" y="24"/>
                  </a:cxn>
                  <a:cxn ang="0">
                    <a:pos x="284" y="22"/>
                  </a:cxn>
                  <a:cxn ang="0">
                    <a:pos x="244" y="28"/>
                  </a:cxn>
                  <a:cxn ang="0">
                    <a:pos x="220" y="36"/>
                  </a:cxn>
                  <a:cxn ang="0">
                    <a:pos x="200" y="50"/>
                  </a:cxn>
                  <a:cxn ang="0">
                    <a:pos x="190" y="58"/>
                  </a:cxn>
                  <a:cxn ang="0">
                    <a:pos x="174" y="80"/>
                  </a:cxn>
                  <a:cxn ang="0">
                    <a:pos x="158" y="110"/>
                  </a:cxn>
                  <a:cxn ang="0">
                    <a:pos x="130" y="200"/>
                  </a:cxn>
                  <a:cxn ang="0">
                    <a:pos x="120" y="250"/>
                  </a:cxn>
                  <a:cxn ang="0">
                    <a:pos x="108" y="324"/>
                  </a:cxn>
                  <a:cxn ang="0">
                    <a:pos x="106" y="350"/>
                  </a:cxn>
                  <a:cxn ang="0">
                    <a:pos x="112" y="380"/>
                  </a:cxn>
                  <a:cxn ang="0">
                    <a:pos x="132" y="408"/>
                  </a:cxn>
                  <a:cxn ang="0">
                    <a:pos x="146" y="420"/>
                  </a:cxn>
                  <a:cxn ang="0">
                    <a:pos x="182" y="432"/>
                  </a:cxn>
                  <a:cxn ang="0">
                    <a:pos x="204" y="434"/>
                  </a:cxn>
                  <a:cxn ang="0">
                    <a:pos x="242" y="430"/>
                  </a:cxn>
                  <a:cxn ang="0">
                    <a:pos x="272" y="420"/>
                  </a:cxn>
                  <a:cxn ang="0">
                    <a:pos x="292" y="400"/>
                  </a:cxn>
                  <a:cxn ang="0">
                    <a:pos x="302" y="372"/>
                  </a:cxn>
                  <a:cxn ang="0">
                    <a:pos x="306" y="356"/>
                  </a:cxn>
                  <a:cxn ang="0">
                    <a:pos x="256" y="308"/>
                  </a:cxn>
                  <a:cxn ang="0">
                    <a:pos x="470" y="286"/>
                  </a:cxn>
                  <a:cxn ang="0">
                    <a:pos x="420" y="308"/>
                  </a:cxn>
                  <a:cxn ang="0">
                    <a:pos x="406" y="376"/>
                  </a:cxn>
                  <a:cxn ang="0">
                    <a:pos x="360" y="412"/>
                  </a:cxn>
                  <a:cxn ang="0">
                    <a:pos x="310" y="438"/>
                  </a:cxn>
                  <a:cxn ang="0">
                    <a:pos x="258" y="452"/>
                  </a:cxn>
                  <a:cxn ang="0">
                    <a:pos x="200" y="458"/>
                  </a:cxn>
                  <a:cxn ang="0">
                    <a:pos x="178" y="456"/>
                  </a:cxn>
                  <a:cxn ang="0">
                    <a:pos x="138" y="450"/>
                  </a:cxn>
                  <a:cxn ang="0">
                    <a:pos x="102" y="436"/>
                  </a:cxn>
                  <a:cxn ang="0">
                    <a:pos x="70" y="416"/>
                  </a:cxn>
                  <a:cxn ang="0">
                    <a:pos x="56" y="402"/>
                  </a:cxn>
                  <a:cxn ang="0">
                    <a:pos x="32" y="372"/>
                  </a:cxn>
                  <a:cxn ang="0">
                    <a:pos x="14" y="340"/>
                  </a:cxn>
                  <a:cxn ang="0">
                    <a:pos x="4" y="306"/>
                  </a:cxn>
                  <a:cxn ang="0">
                    <a:pos x="0" y="270"/>
                  </a:cxn>
                  <a:cxn ang="0">
                    <a:pos x="2" y="244"/>
                  </a:cxn>
                  <a:cxn ang="0">
                    <a:pos x="12" y="196"/>
                  </a:cxn>
                  <a:cxn ang="0">
                    <a:pos x="34" y="150"/>
                  </a:cxn>
                  <a:cxn ang="0">
                    <a:pos x="68" y="104"/>
                  </a:cxn>
                  <a:cxn ang="0">
                    <a:pos x="88" y="84"/>
                  </a:cxn>
                  <a:cxn ang="0">
                    <a:pos x="134" y="46"/>
                  </a:cxn>
                  <a:cxn ang="0">
                    <a:pos x="182" y="20"/>
                  </a:cxn>
                  <a:cxn ang="0">
                    <a:pos x="232" y="4"/>
                  </a:cxn>
                  <a:cxn ang="0">
                    <a:pos x="284" y="0"/>
                  </a:cxn>
                  <a:cxn ang="0">
                    <a:pos x="302" y="0"/>
                  </a:cxn>
                  <a:cxn ang="0">
                    <a:pos x="346" y="12"/>
                  </a:cxn>
                  <a:cxn ang="0">
                    <a:pos x="372" y="24"/>
                  </a:cxn>
                  <a:cxn ang="0">
                    <a:pos x="392" y="28"/>
                  </a:cxn>
                  <a:cxn ang="0">
                    <a:pos x="402" y="28"/>
                  </a:cxn>
                  <a:cxn ang="0">
                    <a:pos x="416" y="16"/>
                  </a:cxn>
                  <a:cxn ang="0">
                    <a:pos x="446" y="8"/>
                  </a:cxn>
                </a:cxnLst>
                <a:rect l="0" t="0" r="r" b="b"/>
                <a:pathLst>
                  <a:path w="470" h="458">
                    <a:moveTo>
                      <a:pt x="446" y="8"/>
                    </a:moveTo>
                    <a:lnTo>
                      <a:pt x="420" y="134"/>
                    </a:lnTo>
                    <a:lnTo>
                      <a:pt x="398" y="134"/>
                    </a:lnTo>
                    <a:lnTo>
                      <a:pt x="398" y="134"/>
                    </a:lnTo>
                    <a:lnTo>
                      <a:pt x="392" y="110"/>
                    </a:lnTo>
                    <a:lnTo>
                      <a:pt x="384" y="86"/>
                    </a:lnTo>
                    <a:lnTo>
                      <a:pt x="374" y="68"/>
                    </a:lnTo>
                    <a:lnTo>
                      <a:pt x="360" y="52"/>
                    </a:lnTo>
                    <a:lnTo>
                      <a:pt x="360" y="52"/>
                    </a:lnTo>
                    <a:lnTo>
                      <a:pt x="344" y="38"/>
                    </a:lnTo>
                    <a:lnTo>
                      <a:pt x="326" y="30"/>
                    </a:lnTo>
                    <a:lnTo>
                      <a:pt x="306" y="24"/>
                    </a:lnTo>
                    <a:lnTo>
                      <a:pt x="284" y="22"/>
                    </a:lnTo>
                    <a:lnTo>
                      <a:pt x="284" y="22"/>
                    </a:lnTo>
                    <a:lnTo>
                      <a:pt x="258" y="24"/>
                    </a:lnTo>
                    <a:lnTo>
                      <a:pt x="244" y="28"/>
                    </a:lnTo>
                    <a:lnTo>
                      <a:pt x="232" y="32"/>
                    </a:lnTo>
                    <a:lnTo>
                      <a:pt x="220" y="36"/>
                    </a:lnTo>
                    <a:lnTo>
                      <a:pt x="210" y="42"/>
                    </a:lnTo>
                    <a:lnTo>
                      <a:pt x="200" y="50"/>
                    </a:lnTo>
                    <a:lnTo>
                      <a:pt x="190" y="58"/>
                    </a:lnTo>
                    <a:lnTo>
                      <a:pt x="190" y="58"/>
                    </a:lnTo>
                    <a:lnTo>
                      <a:pt x="182" y="66"/>
                    </a:lnTo>
                    <a:lnTo>
                      <a:pt x="174" y="80"/>
                    </a:lnTo>
                    <a:lnTo>
                      <a:pt x="164" y="94"/>
                    </a:lnTo>
                    <a:lnTo>
                      <a:pt x="158" y="110"/>
                    </a:lnTo>
                    <a:lnTo>
                      <a:pt x="144" y="150"/>
                    </a:lnTo>
                    <a:lnTo>
                      <a:pt x="130" y="200"/>
                    </a:lnTo>
                    <a:lnTo>
                      <a:pt x="130" y="200"/>
                    </a:lnTo>
                    <a:lnTo>
                      <a:pt x="120" y="250"/>
                    </a:lnTo>
                    <a:lnTo>
                      <a:pt x="112" y="292"/>
                    </a:lnTo>
                    <a:lnTo>
                      <a:pt x="108" y="324"/>
                    </a:lnTo>
                    <a:lnTo>
                      <a:pt x="106" y="350"/>
                    </a:lnTo>
                    <a:lnTo>
                      <a:pt x="106" y="350"/>
                    </a:lnTo>
                    <a:lnTo>
                      <a:pt x="108" y="366"/>
                    </a:lnTo>
                    <a:lnTo>
                      <a:pt x="112" y="380"/>
                    </a:lnTo>
                    <a:lnTo>
                      <a:pt x="120" y="396"/>
                    </a:lnTo>
                    <a:lnTo>
                      <a:pt x="132" y="408"/>
                    </a:lnTo>
                    <a:lnTo>
                      <a:pt x="132" y="408"/>
                    </a:lnTo>
                    <a:lnTo>
                      <a:pt x="146" y="420"/>
                    </a:lnTo>
                    <a:lnTo>
                      <a:pt x="162" y="428"/>
                    </a:lnTo>
                    <a:lnTo>
                      <a:pt x="182" y="432"/>
                    </a:lnTo>
                    <a:lnTo>
                      <a:pt x="204" y="434"/>
                    </a:lnTo>
                    <a:lnTo>
                      <a:pt x="204" y="434"/>
                    </a:lnTo>
                    <a:lnTo>
                      <a:pt x="224" y="434"/>
                    </a:lnTo>
                    <a:lnTo>
                      <a:pt x="242" y="430"/>
                    </a:lnTo>
                    <a:lnTo>
                      <a:pt x="258" y="426"/>
                    </a:lnTo>
                    <a:lnTo>
                      <a:pt x="272" y="420"/>
                    </a:lnTo>
                    <a:lnTo>
                      <a:pt x="282" y="410"/>
                    </a:lnTo>
                    <a:lnTo>
                      <a:pt x="292" y="400"/>
                    </a:lnTo>
                    <a:lnTo>
                      <a:pt x="298" y="388"/>
                    </a:lnTo>
                    <a:lnTo>
                      <a:pt x="302" y="372"/>
                    </a:lnTo>
                    <a:lnTo>
                      <a:pt x="302" y="372"/>
                    </a:lnTo>
                    <a:lnTo>
                      <a:pt x="306" y="356"/>
                    </a:lnTo>
                    <a:lnTo>
                      <a:pt x="316" y="308"/>
                    </a:lnTo>
                    <a:lnTo>
                      <a:pt x="256" y="308"/>
                    </a:lnTo>
                    <a:lnTo>
                      <a:pt x="260" y="286"/>
                    </a:lnTo>
                    <a:lnTo>
                      <a:pt x="470" y="286"/>
                    </a:lnTo>
                    <a:lnTo>
                      <a:pt x="466" y="308"/>
                    </a:lnTo>
                    <a:lnTo>
                      <a:pt x="420" y="308"/>
                    </a:lnTo>
                    <a:lnTo>
                      <a:pt x="406" y="376"/>
                    </a:lnTo>
                    <a:lnTo>
                      <a:pt x="406" y="376"/>
                    </a:lnTo>
                    <a:lnTo>
                      <a:pt x="384" y="396"/>
                    </a:lnTo>
                    <a:lnTo>
                      <a:pt x="360" y="412"/>
                    </a:lnTo>
                    <a:lnTo>
                      <a:pt x="336" y="426"/>
                    </a:lnTo>
                    <a:lnTo>
                      <a:pt x="310" y="438"/>
                    </a:lnTo>
                    <a:lnTo>
                      <a:pt x="284" y="446"/>
                    </a:lnTo>
                    <a:lnTo>
                      <a:pt x="258" y="452"/>
                    </a:lnTo>
                    <a:lnTo>
                      <a:pt x="230" y="456"/>
                    </a:lnTo>
                    <a:lnTo>
                      <a:pt x="200" y="458"/>
                    </a:lnTo>
                    <a:lnTo>
                      <a:pt x="200" y="458"/>
                    </a:lnTo>
                    <a:lnTo>
                      <a:pt x="178" y="456"/>
                    </a:lnTo>
                    <a:lnTo>
                      <a:pt x="158" y="454"/>
                    </a:lnTo>
                    <a:lnTo>
                      <a:pt x="138" y="450"/>
                    </a:lnTo>
                    <a:lnTo>
                      <a:pt x="118" y="444"/>
                    </a:lnTo>
                    <a:lnTo>
                      <a:pt x="102" y="436"/>
                    </a:lnTo>
                    <a:lnTo>
                      <a:pt x="84" y="426"/>
                    </a:lnTo>
                    <a:lnTo>
                      <a:pt x="70" y="416"/>
                    </a:lnTo>
                    <a:lnTo>
                      <a:pt x="56" y="402"/>
                    </a:lnTo>
                    <a:lnTo>
                      <a:pt x="56" y="402"/>
                    </a:lnTo>
                    <a:lnTo>
                      <a:pt x="42" y="388"/>
                    </a:lnTo>
                    <a:lnTo>
                      <a:pt x="32" y="372"/>
                    </a:lnTo>
                    <a:lnTo>
                      <a:pt x="22" y="358"/>
                    </a:lnTo>
                    <a:lnTo>
                      <a:pt x="14" y="340"/>
                    </a:lnTo>
                    <a:lnTo>
                      <a:pt x="8" y="324"/>
                    </a:lnTo>
                    <a:lnTo>
                      <a:pt x="4" y="306"/>
                    </a:lnTo>
                    <a:lnTo>
                      <a:pt x="2" y="288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2" y="244"/>
                    </a:lnTo>
                    <a:lnTo>
                      <a:pt x="6" y="220"/>
                    </a:lnTo>
                    <a:lnTo>
                      <a:pt x="12" y="196"/>
                    </a:lnTo>
                    <a:lnTo>
                      <a:pt x="22" y="172"/>
                    </a:lnTo>
                    <a:lnTo>
                      <a:pt x="34" y="150"/>
                    </a:lnTo>
                    <a:lnTo>
                      <a:pt x="50" y="126"/>
                    </a:lnTo>
                    <a:lnTo>
                      <a:pt x="68" y="104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110" y="64"/>
                    </a:lnTo>
                    <a:lnTo>
                      <a:pt x="134" y="46"/>
                    </a:lnTo>
                    <a:lnTo>
                      <a:pt x="158" y="32"/>
                    </a:lnTo>
                    <a:lnTo>
                      <a:pt x="182" y="20"/>
                    </a:lnTo>
                    <a:lnTo>
                      <a:pt x="206" y="12"/>
                    </a:lnTo>
                    <a:lnTo>
                      <a:pt x="232" y="4"/>
                    </a:lnTo>
                    <a:lnTo>
                      <a:pt x="258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302" y="0"/>
                    </a:lnTo>
                    <a:lnTo>
                      <a:pt x="322" y="6"/>
                    </a:lnTo>
                    <a:lnTo>
                      <a:pt x="346" y="12"/>
                    </a:lnTo>
                    <a:lnTo>
                      <a:pt x="372" y="24"/>
                    </a:lnTo>
                    <a:lnTo>
                      <a:pt x="372" y="24"/>
                    </a:lnTo>
                    <a:lnTo>
                      <a:pt x="382" y="28"/>
                    </a:lnTo>
                    <a:lnTo>
                      <a:pt x="392" y="28"/>
                    </a:lnTo>
                    <a:lnTo>
                      <a:pt x="392" y="28"/>
                    </a:lnTo>
                    <a:lnTo>
                      <a:pt x="402" y="28"/>
                    </a:lnTo>
                    <a:lnTo>
                      <a:pt x="410" y="24"/>
                    </a:lnTo>
                    <a:lnTo>
                      <a:pt x="416" y="16"/>
                    </a:lnTo>
                    <a:lnTo>
                      <a:pt x="422" y="8"/>
                    </a:lnTo>
                    <a:lnTo>
                      <a:pt x="446" y="8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94592" name="Freeform 32"/>
              <p:cNvSpPr>
                <a:spLocks/>
              </p:cNvSpPr>
              <p:nvPr/>
            </p:nvSpPr>
            <p:spPr bwMode="auto">
              <a:xfrm>
                <a:off x="230" y="844"/>
                <a:ext cx="5300" cy="719"/>
              </a:xfrm>
              <a:custGeom>
                <a:avLst/>
                <a:gdLst/>
                <a:ahLst/>
                <a:cxnLst>
                  <a:cxn ang="0">
                    <a:pos x="2650" y="398"/>
                  </a:cxn>
                  <a:cxn ang="0">
                    <a:pos x="2304" y="392"/>
                  </a:cxn>
                  <a:cxn ang="0">
                    <a:pos x="1964" y="372"/>
                  </a:cxn>
                  <a:cxn ang="0">
                    <a:pos x="1626" y="340"/>
                  </a:cxn>
                  <a:cxn ang="0">
                    <a:pos x="1292" y="296"/>
                  </a:cxn>
                  <a:cxn ang="0">
                    <a:pos x="962" y="240"/>
                  </a:cxn>
                  <a:cxn ang="0">
                    <a:pos x="636" y="172"/>
                  </a:cxn>
                  <a:cxn ang="0">
                    <a:pos x="316" y="92"/>
                  </a:cxn>
                  <a:cxn ang="0">
                    <a:pos x="0" y="0"/>
                  </a:cxn>
                  <a:cxn ang="0">
                    <a:pos x="72" y="42"/>
                  </a:cxn>
                  <a:cxn ang="0">
                    <a:pos x="222" y="122"/>
                  </a:cxn>
                  <a:cxn ang="0">
                    <a:pos x="374" y="198"/>
                  </a:cxn>
                  <a:cxn ang="0">
                    <a:pos x="528" y="270"/>
                  </a:cxn>
                  <a:cxn ang="0">
                    <a:pos x="684" y="336"/>
                  </a:cxn>
                  <a:cxn ang="0">
                    <a:pos x="844" y="398"/>
                  </a:cxn>
                  <a:cxn ang="0">
                    <a:pos x="1006" y="454"/>
                  </a:cxn>
                  <a:cxn ang="0">
                    <a:pos x="1170" y="504"/>
                  </a:cxn>
                  <a:cxn ang="0">
                    <a:pos x="1338" y="550"/>
                  </a:cxn>
                  <a:cxn ang="0">
                    <a:pos x="1506" y="590"/>
                  </a:cxn>
                  <a:cxn ang="0">
                    <a:pos x="1678" y="626"/>
                  </a:cxn>
                  <a:cxn ang="0">
                    <a:pos x="1850" y="654"/>
                  </a:cxn>
                  <a:cxn ang="0">
                    <a:pos x="2024" y="678"/>
                  </a:cxn>
                  <a:cxn ang="0">
                    <a:pos x="2202" y="696"/>
                  </a:cxn>
                  <a:cxn ang="0">
                    <a:pos x="2380" y="708"/>
                  </a:cxn>
                  <a:cxn ang="0">
                    <a:pos x="2558" y="714"/>
                  </a:cxn>
                  <a:cxn ang="0">
                    <a:pos x="2650" y="714"/>
                  </a:cxn>
                  <a:cxn ang="0">
                    <a:pos x="2830" y="712"/>
                  </a:cxn>
                  <a:cxn ang="0">
                    <a:pos x="3008" y="702"/>
                  </a:cxn>
                  <a:cxn ang="0">
                    <a:pos x="3186" y="688"/>
                  </a:cxn>
                  <a:cxn ang="0">
                    <a:pos x="3362" y="666"/>
                  </a:cxn>
                  <a:cxn ang="0">
                    <a:pos x="3536" y="640"/>
                  </a:cxn>
                  <a:cxn ang="0">
                    <a:pos x="3708" y="608"/>
                  </a:cxn>
                  <a:cxn ang="0">
                    <a:pos x="3878" y="570"/>
                  </a:cxn>
                  <a:cxn ang="0">
                    <a:pos x="4044" y="528"/>
                  </a:cxn>
                  <a:cxn ang="0">
                    <a:pos x="4210" y="480"/>
                  </a:cxn>
                  <a:cxn ang="0">
                    <a:pos x="4374" y="426"/>
                  </a:cxn>
                  <a:cxn ang="0">
                    <a:pos x="4534" y="368"/>
                  </a:cxn>
                  <a:cxn ang="0">
                    <a:pos x="4692" y="304"/>
                  </a:cxn>
                  <a:cxn ang="0">
                    <a:pos x="4848" y="234"/>
                  </a:cxn>
                  <a:cxn ang="0">
                    <a:pos x="5002" y="162"/>
                  </a:cxn>
                  <a:cxn ang="0">
                    <a:pos x="5152" y="84"/>
                  </a:cxn>
                  <a:cxn ang="0">
                    <a:pos x="5300" y="0"/>
                  </a:cxn>
                  <a:cxn ang="0">
                    <a:pos x="5142" y="48"/>
                  </a:cxn>
                  <a:cxn ang="0">
                    <a:pos x="4824" y="134"/>
                  </a:cxn>
                  <a:cxn ang="0">
                    <a:pos x="4500" y="208"/>
                  </a:cxn>
                  <a:cxn ang="0">
                    <a:pos x="4172" y="270"/>
                  </a:cxn>
                  <a:cxn ang="0">
                    <a:pos x="3840" y="320"/>
                  </a:cxn>
                  <a:cxn ang="0">
                    <a:pos x="3504" y="358"/>
                  </a:cxn>
                  <a:cxn ang="0">
                    <a:pos x="3164" y="384"/>
                  </a:cxn>
                  <a:cxn ang="0">
                    <a:pos x="2822" y="396"/>
                  </a:cxn>
                  <a:cxn ang="0">
                    <a:pos x="2650" y="398"/>
                  </a:cxn>
                </a:cxnLst>
                <a:rect l="0" t="0" r="r" b="b"/>
                <a:pathLst>
                  <a:path w="5300" h="714">
                    <a:moveTo>
                      <a:pt x="2650" y="398"/>
                    </a:moveTo>
                    <a:lnTo>
                      <a:pt x="2650" y="398"/>
                    </a:lnTo>
                    <a:lnTo>
                      <a:pt x="2476" y="396"/>
                    </a:lnTo>
                    <a:lnTo>
                      <a:pt x="2304" y="392"/>
                    </a:lnTo>
                    <a:lnTo>
                      <a:pt x="2134" y="384"/>
                    </a:lnTo>
                    <a:lnTo>
                      <a:pt x="1964" y="372"/>
                    </a:lnTo>
                    <a:lnTo>
                      <a:pt x="1794" y="358"/>
                    </a:lnTo>
                    <a:lnTo>
                      <a:pt x="1626" y="340"/>
                    </a:lnTo>
                    <a:lnTo>
                      <a:pt x="1458" y="320"/>
                    </a:lnTo>
                    <a:lnTo>
                      <a:pt x="1292" y="296"/>
                    </a:lnTo>
                    <a:lnTo>
                      <a:pt x="1126" y="270"/>
                    </a:lnTo>
                    <a:lnTo>
                      <a:pt x="962" y="240"/>
                    </a:lnTo>
                    <a:lnTo>
                      <a:pt x="800" y="208"/>
                    </a:lnTo>
                    <a:lnTo>
                      <a:pt x="636" y="172"/>
                    </a:lnTo>
                    <a:lnTo>
                      <a:pt x="476" y="134"/>
                    </a:lnTo>
                    <a:lnTo>
                      <a:pt x="316" y="92"/>
                    </a:lnTo>
                    <a:lnTo>
                      <a:pt x="156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2" y="42"/>
                    </a:lnTo>
                    <a:lnTo>
                      <a:pt x="146" y="84"/>
                    </a:lnTo>
                    <a:lnTo>
                      <a:pt x="222" y="122"/>
                    </a:lnTo>
                    <a:lnTo>
                      <a:pt x="296" y="162"/>
                    </a:lnTo>
                    <a:lnTo>
                      <a:pt x="374" y="198"/>
                    </a:lnTo>
                    <a:lnTo>
                      <a:pt x="450" y="234"/>
                    </a:lnTo>
                    <a:lnTo>
                      <a:pt x="528" y="270"/>
                    </a:lnTo>
                    <a:lnTo>
                      <a:pt x="606" y="304"/>
                    </a:lnTo>
                    <a:lnTo>
                      <a:pt x="684" y="336"/>
                    </a:lnTo>
                    <a:lnTo>
                      <a:pt x="764" y="368"/>
                    </a:lnTo>
                    <a:lnTo>
                      <a:pt x="844" y="398"/>
                    </a:lnTo>
                    <a:lnTo>
                      <a:pt x="926" y="426"/>
                    </a:lnTo>
                    <a:lnTo>
                      <a:pt x="1006" y="454"/>
                    </a:lnTo>
                    <a:lnTo>
                      <a:pt x="1088" y="480"/>
                    </a:lnTo>
                    <a:lnTo>
                      <a:pt x="1170" y="504"/>
                    </a:lnTo>
                    <a:lnTo>
                      <a:pt x="1254" y="528"/>
                    </a:lnTo>
                    <a:lnTo>
                      <a:pt x="1338" y="550"/>
                    </a:lnTo>
                    <a:lnTo>
                      <a:pt x="1422" y="570"/>
                    </a:lnTo>
                    <a:lnTo>
                      <a:pt x="1506" y="590"/>
                    </a:lnTo>
                    <a:lnTo>
                      <a:pt x="1592" y="608"/>
                    </a:lnTo>
                    <a:lnTo>
                      <a:pt x="1678" y="626"/>
                    </a:lnTo>
                    <a:lnTo>
                      <a:pt x="1764" y="640"/>
                    </a:lnTo>
                    <a:lnTo>
                      <a:pt x="1850" y="654"/>
                    </a:lnTo>
                    <a:lnTo>
                      <a:pt x="1938" y="666"/>
                    </a:lnTo>
                    <a:lnTo>
                      <a:pt x="2024" y="678"/>
                    </a:lnTo>
                    <a:lnTo>
                      <a:pt x="2112" y="688"/>
                    </a:lnTo>
                    <a:lnTo>
                      <a:pt x="2202" y="696"/>
                    </a:lnTo>
                    <a:lnTo>
                      <a:pt x="2290" y="702"/>
                    </a:lnTo>
                    <a:lnTo>
                      <a:pt x="2380" y="708"/>
                    </a:lnTo>
                    <a:lnTo>
                      <a:pt x="2468" y="712"/>
                    </a:lnTo>
                    <a:lnTo>
                      <a:pt x="2558" y="714"/>
                    </a:lnTo>
                    <a:lnTo>
                      <a:pt x="2650" y="714"/>
                    </a:lnTo>
                    <a:lnTo>
                      <a:pt x="2650" y="714"/>
                    </a:lnTo>
                    <a:lnTo>
                      <a:pt x="2740" y="714"/>
                    </a:lnTo>
                    <a:lnTo>
                      <a:pt x="2830" y="712"/>
                    </a:lnTo>
                    <a:lnTo>
                      <a:pt x="2920" y="708"/>
                    </a:lnTo>
                    <a:lnTo>
                      <a:pt x="3008" y="702"/>
                    </a:lnTo>
                    <a:lnTo>
                      <a:pt x="3098" y="696"/>
                    </a:lnTo>
                    <a:lnTo>
                      <a:pt x="3186" y="688"/>
                    </a:lnTo>
                    <a:lnTo>
                      <a:pt x="3274" y="678"/>
                    </a:lnTo>
                    <a:lnTo>
                      <a:pt x="3362" y="666"/>
                    </a:lnTo>
                    <a:lnTo>
                      <a:pt x="3448" y="654"/>
                    </a:lnTo>
                    <a:lnTo>
                      <a:pt x="3536" y="640"/>
                    </a:lnTo>
                    <a:lnTo>
                      <a:pt x="3622" y="626"/>
                    </a:lnTo>
                    <a:lnTo>
                      <a:pt x="3708" y="608"/>
                    </a:lnTo>
                    <a:lnTo>
                      <a:pt x="3792" y="590"/>
                    </a:lnTo>
                    <a:lnTo>
                      <a:pt x="3878" y="570"/>
                    </a:lnTo>
                    <a:lnTo>
                      <a:pt x="3962" y="550"/>
                    </a:lnTo>
                    <a:lnTo>
                      <a:pt x="4044" y="528"/>
                    </a:lnTo>
                    <a:lnTo>
                      <a:pt x="4128" y="504"/>
                    </a:lnTo>
                    <a:lnTo>
                      <a:pt x="4210" y="480"/>
                    </a:lnTo>
                    <a:lnTo>
                      <a:pt x="4292" y="454"/>
                    </a:lnTo>
                    <a:lnTo>
                      <a:pt x="4374" y="426"/>
                    </a:lnTo>
                    <a:lnTo>
                      <a:pt x="4454" y="398"/>
                    </a:lnTo>
                    <a:lnTo>
                      <a:pt x="4534" y="368"/>
                    </a:lnTo>
                    <a:lnTo>
                      <a:pt x="4614" y="336"/>
                    </a:lnTo>
                    <a:lnTo>
                      <a:pt x="4692" y="304"/>
                    </a:lnTo>
                    <a:lnTo>
                      <a:pt x="4772" y="270"/>
                    </a:lnTo>
                    <a:lnTo>
                      <a:pt x="4848" y="234"/>
                    </a:lnTo>
                    <a:lnTo>
                      <a:pt x="4926" y="198"/>
                    </a:lnTo>
                    <a:lnTo>
                      <a:pt x="5002" y="162"/>
                    </a:lnTo>
                    <a:lnTo>
                      <a:pt x="5078" y="122"/>
                    </a:lnTo>
                    <a:lnTo>
                      <a:pt x="5152" y="84"/>
                    </a:lnTo>
                    <a:lnTo>
                      <a:pt x="5226" y="42"/>
                    </a:lnTo>
                    <a:lnTo>
                      <a:pt x="5300" y="0"/>
                    </a:lnTo>
                    <a:lnTo>
                      <a:pt x="5300" y="0"/>
                    </a:lnTo>
                    <a:lnTo>
                      <a:pt x="5142" y="48"/>
                    </a:lnTo>
                    <a:lnTo>
                      <a:pt x="4984" y="92"/>
                    </a:lnTo>
                    <a:lnTo>
                      <a:pt x="4824" y="134"/>
                    </a:lnTo>
                    <a:lnTo>
                      <a:pt x="4662" y="172"/>
                    </a:lnTo>
                    <a:lnTo>
                      <a:pt x="4500" y="208"/>
                    </a:lnTo>
                    <a:lnTo>
                      <a:pt x="4336" y="240"/>
                    </a:lnTo>
                    <a:lnTo>
                      <a:pt x="4172" y="270"/>
                    </a:lnTo>
                    <a:lnTo>
                      <a:pt x="4006" y="296"/>
                    </a:lnTo>
                    <a:lnTo>
                      <a:pt x="3840" y="320"/>
                    </a:lnTo>
                    <a:lnTo>
                      <a:pt x="3672" y="340"/>
                    </a:lnTo>
                    <a:lnTo>
                      <a:pt x="3504" y="358"/>
                    </a:lnTo>
                    <a:lnTo>
                      <a:pt x="3334" y="372"/>
                    </a:lnTo>
                    <a:lnTo>
                      <a:pt x="3164" y="384"/>
                    </a:lnTo>
                    <a:lnTo>
                      <a:pt x="2994" y="392"/>
                    </a:lnTo>
                    <a:lnTo>
                      <a:pt x="2822" y="396"/>
                    </a:lnTo>
                    <a:lnTo>
                      <a:pt x="2650" y="398"/>
                    </a:lnTo>
                    <a:lnTo>
                      <a:pt x="2650" y="398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94593" name="Freeform 33"/>
              <p:cNvSpPr>
                <a:spLocks/>
              </p:cNvSpPr>
              <p:nvPr/>
            </p:nvSpPr>
            <p:spPr bwMode="auto">
              <a:xfrm>
                <a:off x="230" y="2757"/>
                <a:ext cx="5300" cy="719"/>
              </a:xfrm>
              <a:custGeom>
                <a:avLst/>
                <a:gdLst/>
                <a:ahLst/>
                <a:cxnLst>
                  <a:cxn ang="0">
                    <a:pos x="2650" y="316"/>
                  </a:cxn>
                  <a:cxn ang="0">
                    <a:pos x="2304" y="322"/>
                  </a:cxn>
                  <a:cxn ang="0">
                    <a:pos x="1964" y="342"/>
                  </a:cxn>
                  <a:cxn ang="0">
                    <a:pos x="1626" y="374"/>
                  </a:cxn>
                  <a:cxn ang="0">
                    <a:pos x="1292" y="418"/>
                  </a:cxn>
                  <a:cxn ang="0">
                    <a:pos x="962" y="474"/>
                  </a:cxn>
                  <a:cxn ang="0">
                    <a:pos x="636" y="544"/>
                  </a:cxn>
                  <a:cxn ang="0">
                    <a:pos x="316" y="624"/>
                  </a:cxn>
                  <a:cxn ang="0">
                    <a:pos x="0" y="714"/>
                  </a:cxn>
                  <a:cxn ang="0">
                    <a:pos x="72" y="672"/>
                  </a:cxn>
                  <a:cxn ang="0">
                    <a:pos x="222" y="592"/>
                  </a:cxn>
                  <a:cxn ang="0">
                    <a:pos x="374" y="516"/>
                  </a:cxn>
                  <a:cxn ang="0">
                    <a:pos x="528" y="446"/>
                  </a:cxn>
                  <a:cxn ang="0">
                    <a:pos x="684" y="380"/>
                  </a:cxn>
                  <a:cxn ang="0">
                    <a:pos x="844" y="318"/>
                  </a:cxn>
                  <a:cxn ang="0">
                    <a:pos x="1006" y="262"/>
                  </a:cxn>
                  <a:cxn ang="0">
                    <a:pos x="1170" y="210"/>
                  </a:cxn>
                  <a:cxn ang="0">
                    <a:pos x="1338" y="166"/>
                  </a:cxn>
                  <a:cxn ang="0">
                    <a:pos x="1506" y="124"/>
                  </a:cxn>
                  <a:cxn ang="0">
                    <a:pos x="1678" y="90"/>
                  </a:cxn>
                  <a:cxn ang="0">
                    <a:pos x="1850" y="60"/>
                  </a:cxn>
                  <a:cxn ang="0">
                    <a:pos x="2024" y="38"/>
                  </a:cxn>
                  <a:cxn ang="0">
                    <a:pos x="2202" y="20"/>
                  </a:cxn>
                  <a:cxn ang="0">
                    <a:pos x="2380" y="8"/>
                  </a:cxn>
                  <a:cxn ang="0">
                    <a:pos x="2558" y="2"/>
                  </a:cxn>
                  <a:cxn ang="0">
                    <a:pos x="2650" y="0"/>
                  </a:cxn>
                  <a:cxn ang="0">
                    <a:pos x="2830" y="4"/>
                  </a:cxn>
                  <a:cxn ang="0">
                    <a:pos x="3008" y="12"/>
                  </a:cxn>
                  <a:cxn ang="0">
                    <a:pos x="3186" y="28"/>
                  </a:cxn>
                  <a:cxn ang="0">
                    <a:pos x="3362" y="48"/>
                  </a:cxn>
                  <a:cxn ang="0">
                    <a:pos x="3536" y="74"/>
                  </a:cxn>
                  <a:cxn ang="0">
                    <a:pos x="3708" y="106"/>
                  </a:cxn>
                  <a:cxn ang="0">
                    <a:pos x="3878" y="144"/>
                  </a:cxn>
                  <a:cxn ang="0">
                    <a:pos x="4044" y="188"/>
                  </a:cxn>
                  <a:cxn ang="0">
                    <a:pos x="4210" y="236"/>
                  </a:cxn>
                  <a:cxn ang="0">
                    <a:pos x="4374" y="290"/>
                  </a:cxn>
                  <a:cxn ang="0">
                    <a:pos x="4534" y="348"/>
                  </a:cxn>
                  <a:cxn ang="0">
                    <a:pos x="4692" y="412"/>
                  </a:cxn>
                  <a:cxn ang="0">
                    <a:pos x="4848" y="480"/>
                  </a:cxn>
                  <a:cxn ang="0">
                    <a:pos x="5002" y="554"/>
                  </a:cxn>
                  <a:cxn ang="0">
                    <a:pos x="5152" y="632"/>
                  </a:cxn>
                  <a:cxn ang="0">
                    <a:pos x="5300" y="714"/>
                  </a:cxn>
                  <a:cxn ang="0">
                    <a:pos x="5142" y="668"/>
                  </a:cxn>
                  <a:cxn ang="0">
                    <a:pos x="4824" y="582"/>
                  </a:cxn>
                  <a:cxn ang="0">
                    <a:pos x="4500" y="508"/>
                  </a:cxn>
                  <a:cxn ang="0">
                    <a:pos x="4172" y="446"/>
                  </a:cxn>
                  <a:cxn ang="0">
                    <a:pos x="3840" y="394"/>
                  </a:cxn>
                  <a:cxn ang="0">
                    <a:pos x="3504" y="356"/>
                  </a:cxn>
                  <a:cxn ang="0">
                    <a:pos x="3164" y="330"/>
                  </a:cxn>
                  <a:cxn ang="0">
                    <a:pos x="2822" y="318"/>
                  </a:cxn>
                  <a:cxn ang="0">
                    <a:pos x="2650" y="316"/>
                  </a:cxn>
                </a:cxnLst>
                <a:rect l="0" t="0" r="r" b="b"/>
                <a:pathLst>
                  <a:path w="5300" h="714">
                    <a:moveTo>
                      <a:pt x="2650" y="316"/>
                    </a:moveTo>
                    <a:lnTo>
                      <a:pt x="2650" y="316"/>
                    </a:lnTo>
                    <a:lnTo>
                      <a:pt x="2476" y="318"/>
                    </a:lnTo>
                    <a:lnTo>
                      <a:pt x="2304" y="322"/>
                    </a:lnTo>
                    <a:lnTo>
                      <a:pt x="2134" y="330"/>
                    </a:lnTo>
                    <a:lnTo>
                      <a:pt x="1964" y="342"/>
                    </a:lnTo>
                    <a:lnTo>
                      <a:pt x="1794" y="356"/>
                    </a:lnTo>
                    <a:lnTo>
                      <a:pt x="1626" y="374"/>
                    </a:lnTo>
                    <a:lnTo>
                      <a:pt x="1458" y="394"/>
                    </a:lnTo>
                    <a:lnTo>
                      <a:pt x="1292" y="418"/>
                    </a:lnTo>
                    <a:lnTo>
                      <a:pt x="1126" y="446"/>
                    </a:lnTo>
                    <a:lnTo>
                      <a:pt x="962" y="474"/>
                    </a:lnTo>
                    <a:lnTo>
                      <a:pt x="800" y="508"/>
                    </a:lnTo>
                    <a:lnTo>
                      <a:pt x="636" y="544"/>
                    </a:lnTo>
                    <a:lnTo>
                      <a:pt x="476" y="582"/>
                    </a:lnTo>
                    <a:lnTo>
                      <a:pt x="316" y="624"/>
                    </a:lnTo>
                    <a:lnTo>
                      <a:pt x="156" y="668"/>
                    </a:lnTo>
                    <a:lnTo>
                      <a:pt x="0" y="714"/>
                    </a:lnTo>
                    <a:lnTo>
                      <a:pt x="0" y="714"/>
                    </a:lnTo>
                    <a:lnTo>
                      <a:pt x="72" y="672"/>
                    </a:lnTo>
                    <a:lnTo>
                      <a:pt x="146" y="632"/>
                    </a:lnTo>
                    <a:lnTo>
                      <a:pt x="222" y="592"/>
                    </a:lnTo>
                    <a:lnTo>
                      <a:pt x="296" y="554"/>
                    </a:lnTo>
                    <a:lnTo>
                      <a:pt x="374" y="516"/>
                    </a:lnTo>
                    <a:lnTo>
                      <a:pt x="450" y="480"/>
                    </a:lnTo>
                    <a:lnTo>
                      <a:pt x="528" y="446"/>
                    </a:lnTo>
                    <a:lnTo>
                      <a:pt x="606" y="412"/>
                    </a:lnTo>
                    <a:lnTo>
                      <a:pt x="684" y="380"/>
                    </a:lnTo>
                    <a:lnTo>
                      <a:pt x="764" y="348"/>
                    </a:lnTo>
                    <a:lnTo>
                      <a:pt x="844" y="318"/>
                    </a:lnTo>
                    <a:lnTo>
                      <a:pt x="926" y="290"/>
                    </a:lnTo>
                    <a:lnTo>
                      <a:pt x="1006" y="262"/>
                    </a:lnTo>
                    <a:lnTo>
                      <a:pt x="1088" y="236"/>
                    </a:lnTo>
                    <a:lnTo>
                      <a:pt x="1170" y="210"/>
                    </a:lnTo>
                    <a:lnTo>
                      <a:pt x="1254" y="188"/>
                    </a:lnTo>
                    <a:lnTo>
                      <a:pt x="1338" y="166"/>
                    </a:lnTo>
                    <a:lnTo>
                      <a:pt x="1422" y="144"/>
                    </a:lnTo>
                    <a:lnTo>
                      <a:pt x="1506" y="124"/>
                    </a:lnTo>
                    <a:lnTo>
                      <a:pt x="1592" y="106"/>
                    </a:lnTo>
                    <a:lnTo>
                      <a:pt x="1678" y="90"/>
                    </a:lnTo>
                    <a:lnTo>
                      <a:pt x="1764" y="74"/>
                    </a:lnTo>
                    <a:lnTo>
                      <a:pt x="1850" y="60"/>
                    </a:lnTo>
                    <a:lnTo>
                      <a:pt x="1938" y="48"/>
                    </a:lnTo>
                    <a:lnTo>
                      <a:pt x="2024" y="38"/>
                    </a:lnTo>
                    <a:lnTo>
                      <a:pt x="2112" y="28"/>
                    </a:lnTo>
                    <a:lnTo>
                      <a:pt x="2202" y="20"/>
                    </a:lnTo>
                    <a:lnTo>
                      <a:pt x="2290" y="12"/>
                    </a:lnTo>
                    <a:lnTo>
                      <a:pt x="2380" y="8"/>
                    </a:lnTo>
                    <a:lnTo>
                      <a:pt x="2468" y="4"/>
                    </a:lnTo>
                    <a:lnTo>
                      <a:pt x="2558" y="2"/>
                    </a:lnTo>
                    <a:lnTo>
                      <a:pt x="2650" y="0"/>
                    </a:lnTo>
                    <a:lnTo>
                      <a:pt x="2650" y="0"/>
                    </a:lnTo>
                    <a:lnTo>
                      <a:pt x="2740" y="2"/>
                    </a:lnTo>
                    <a:lnTo>
                      <a:pt x="2830" y="4"/>
                    </a:lnTo>
                    <a:lnTo>
                      <a:pt x="2920" y="8"/>
                    </a:lnTo>
                    <a:lnTo>
                      <a:pt x="3008" y="12"/>
                    </a:lnTo>
                    <a:lnTo>
                      <a:pt x="3098" y="20"/>
                    </a:lnTo>
                    <a:lnTo>
                      <a:pt x="3186" y="28"/>
                    </a:lnTo>
                    <a:lnTo>
                      <a:pt x="3274" y="38"/>
                    </a:lnTo>
                    <a:lnTo>
                      <a:pt x="3362" y="48"/>
                    </a:lnTo>
                    <a:lnTo>
                      <a:pt x="3448" y="60"/>
                    </a:lnTo>
                    <a:lnTo>
                      <a:pt x="3536" y="74"/>
                    </a:lnTo>
                    <a:lnTo>
                      <a:pt x="3622" y="90"/>
                    </a:lnTo>
                    <a:lnTo>
                      <a:pt x="3708" y="106"/>
                    </a:lnTo>
                    <a:lnTo>
                      <a:pt x="3792" y="124"/>
                    </a:lnTo>
                    <a:lnTo>
                      <a:pt x="3878" y="144"/>
                    </a:lnTo>
                    <a:lnTo>
                      <a:pt x="3962" y="166"/>
                    </a:lnTo>
                    <a:lnTo>
                      <a:pt x="4044" y="188"/>
                    </a:lnTo>
                    <a:lnTo>
                      <a:pt x="4128" y="210"/>
                    </a:lnTo>
                    <a:lnTo>
                      <a:pt x="4210" y="236"/>
                    </a:lnTo>
                    <a:lnTo>
                      <a:pt x="4292" y="262"/>
                    </a:lnTo>
                    <a:lnTo>
                      <a:pt x="4374" y="290"/>
                    </a:lnTo>
                    <a:lnTo>
                      <a:pt x="4454" y="318"/>
                    </a:lnTo>
                    <a:lnTo>
                      <a:pt x="4534" y="348"/>
                    </a:lnTo>
                    <a:lnTo>
                      <a:pt x="4614" y="380"/>
                    </a:lnTo>
                    <a:lnTo>
                      <a:pt x="4692" y="412"/>
                    </a:lnTo>
                    <a:lnTo>
                      <a:pt x="4772" y="446"/>
                    </a:lnTo>
                    <a:lnTo>
                      <a:pt x="4848" y="480"/>
                    </a:lnTo>
                    <a:lnTo>
                      <a:pt x="4926" y="516"/>
                    </a:lnTo>
                    <a:lnTo>
                      <a:pt x="5002" y="554"/>
                    </a:lnTo>
                    <a:lnTo>
                      <a:pt x="5078" y="592"/>
                    </a:lnTo>
                    <a:lnTo>
                      <a:pt x="5152" y="632"/>
                    </a:lnTo>
                    <a:lnTo>
                      <a:pt x="5226" y="672"/>
                    </a:lnTo>
                    <a:lnTo>
                      <a:pt x="5300" y="714"/>
                    </a:lnTo>
                    <a:lnTo>
                      <a:pt x="5300" y="714"/>
                    </a:lnTo>
                    <a:lnTo>
                      <a:pt x="5142" y="668"/>
                    </a:lnTo>
                    <a:lnTo>
                      <a:pt x="4984" y="624"/>
                    </a:lnTo>
                    <a:lnTo>
                      <a:pt x="4824" y="582"/>
                    </a:lnTo>
                    <a:lnTo>
                      <a:pt x="4662" y="544"/>
                    </a:lnTo>
                    <a:lnTo>
                      <a:pt x="4500" y="508"/>
                    </a:lnTo>
                    <a:lnTo>
                      <a:pt x="4336" y="474"/>
                    </a:lnTo>
                    <a:lnTo>
                      <a:pt x="4172" y="446"/>
                    </a:lnTo>
                    <a:lnTo>
                      <a:pt x="4006" y="418"/>
                    </a:lnTo>
                    <a:lnTo>
                      <a:pt x="3840" y="394"/>
                    </a:lnTo>
                    <a:lnTo>
                      <a:pt x="3672" y="374"/>
                    </a:lnTo>
                    <a:lnTo>
                      <a:pt x="3504" y="356"/>
                    </a:lnTo>
                    <a:lnTo>
                      <a:pt x="3334" y="342"/>
                    </a:lnTo>
                    <a:lnTo>
                      <a:pt x="3164" y="330"/>
                    </a:lnTo>
                    <a:lnTo>
                      <a:pt x="2994" y="322"/>
                    </a:lnTo>
                    <a:lnTo>
                      <a:pt x="2822" y="318"/>
                    </a:lnTo>
                    <a:lnTo>
                      <a:pt x="2650" y="316"/>
                    </a:lnTo>
                    <a:lnTo>
                      <a:pt x="2650" y="316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  <p:sldLayoutId id="2147484504" r:id="rId12"/>
    <p:sldLayoutId id="2147484505" r:id="rId13"/>
    <p:sldLayoutId id="2147484506" r:id="rId14"/>
  </p:sldLayoutIdLst>
  <p:transition>
    <p:push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97845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95690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493535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991380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73384" indent="-37338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2pPr>
      <a:lvl3pPr marL="1244613" indent="-24892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42458" indent="-24892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240303" indent="-24892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738148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235993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733838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231683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59" name="Rectangle 3"/>
          <p:cNvSpPr>
            <a:spLocks noChangeArrowheads="1"/>
          </p:cNvSpPr>
          <p:nvPr/>
        </p:nvSpPr>
        <p:spPr bwMode="auto">
          <a:xfrm flipV="1">
            <a:off x="0" y="6838395"/>
            <a:ext cx="10693400" cy="385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569" tIns="49785" rIns="99569" bIns="49785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6876899"/>
            <a:ext cx="10693400" cy="684364"/>
          </a:xfrm>
          <a:prstGeom prst="rect">
            <a:avLst/>
          </a:prstGeom>
          <a:solidFill>
            <a:srgbClr val="CABEB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9569" tIns="49785" rIns="99569" bIns="49785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167085" y="7036177"/>
            <a:ext cx="4043442" cy="397317"/>
            <a:chOff x="1587" y="164"/>
            <a:chExt cx="2178" cy="227"/>
          </a:xfrm>
        </p:grpSpPr>
        <p:sp>
          <p:nvSpPr>
            <p:cNvPr id="922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064" y="187"/>
              <a:ext cx="884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ko-KR" altLang="en-US" kern="10" spc="-98" dirty="0" err="1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50195"/>
                    </a:schemeClr>
                  </a:solidFill>
                  <a:latin typeface="HY헤드라인M"/>
                  <a:ea typeface="HY헤드라인M"/>
                </a:rPr>
                <a:t>그린이엔지주식회사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latin typeface="HY헤드라인M"/>
                <a:ea typeface="HY헤드라인M"/>
              </a:endParaRPr>
            </a:p>
          </p:txBody>
        </p:sp>
        <p:sp>
          <p:nvSpPr>
            <p:cNvPr id="922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063" y="322"/>
              <a:ext cx="1702" cy="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50195"/>
                    </a:schemeClr>
                  </a:solidFill>
                  <a:latin typeface="Arial Black"/>
                </a:rPr>
                <a:t>GREEN ENGINEERING CO.,LTD &amp; SEWON DEVELOPMENT COMPANY</a:t>
              </a:r>
              <a:endParaRPr lang="ko-KR" altLang="en-US" kern="1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latin typeface="Arial Black"/>
              </a:endParaRPr>
            </a:p>
          </p:txBody>
        </p:sp>
        <p:grpSp>
          <p:nvGrpSpPr>
            <p:cNvPr id="9225" name="Group 8"/>
            <p:cNvGrpSpPr>
              <a:grpSpLocks/>
            </p:cNvGrpSpPr>
            <p:nvPr/>
          </p:nvGrpSpPr>
          <p:grpSpPr bwMode="auto">
            <a:xfrm>
              <a:off x="1587" y="164"/>
              <a:ext cx="408" cy="227"/>
              <a:chOff x="230" y="844"/>
              <a:chExt cx="5300" cy="2632"/>
            </a:xfrm>
          </p:grpSpPr>
          <p:sp>
            <p:nvSpPr>
              <p:cNvPr id="224265" name="Freeform 9"/>
              <p:cNvSpPr>
                <a:spLocks/>
              </p:cNvSpPr>
              <p:nvPr/>
            </p:nvSpPr>
            <p:spPr bwMode="auto">
              <a:xfrm>
                <a:off x="931" y="1934"/>
                <a:ext cx="468" cy="452"/>
              </a:xfrm>
              <a:custGeom>
                <a:avLst/>
                <a:gdLst/>
                <a:ahLst/>
                <a:cxnLst>
                  <a:cxn ang="0">
                    <a:pos x="420" y="134"/>
                  </a:cxn>
                  <a:cxn ang="0">
                    <a:pos x="396" y="134"/>
                  </a:cxn>
                  <a:cxn ang="0">
                    <a:pos x="384" y="86"/>
                  </a:cxn>
                  <a:cxn ang="0">
                    <a:pos x="360" y="52"/>
                  </a:cxn>
                  <a:cxn ang="0">
                    <a:pos x="344" y="38"/>
                  </a:cxn>
                  <a:cxn ang="0">
                    <a:pos x="306" y="24"/>
                  </a:cxn>
                  <a:cxn ang="0">
                    <a:pos x="284" y="22"/>
                  </a:cxn>
                  <a:cxn ang="0">
                    <a:pos x="244" y="28"/>
                  </a:cxn>
                  <a:cxn ang="0">
                    <a:pos x="220" y="36"/>
                  </a:cxn>
                  <a:cxn ang="0">
                    <a:pos x="200" y="50"/>
                  </a:cxn>
                  <a:cxn ang="0">
                    <a:pos x="190" y="58"/>
                  </a:cxn>
                  <a:cxn ang="0">
                    <a:pos x="172" y="80"/>
                  </a:cxn>
                  <a:cxn ang="0">
                    <a:pos x="158" y="110"/>
                  </a:cxn>
                  <a:cxn ang="0">
                    <a:pos x="130" y="200"/>
                  </a:cxn>
                  <a:cxn ang="0">
                    <a:pos x="120" y="250"/>
                  </a:cxn>
                  <a:cxn ang="0">
                    <a:pos x="108" y="324"/>
                  </a:cxn>
                  <a:cxn ang="0">
                    <a:pos x="106" y="350"/>
                  </a:cxn>
                  <a:cxn ang="0">
                    <a:pos x="112" y="380"/>
                  </a:cxn>
                  <a:cxn ang="0">
                    <a:pos x="132" y="408"/>
                  </a:cxn>
                  <a:cxn ang="0">
                    <a:pos x="146" y="420"/>
                  </a:cxn>
                  <a:cxn ang="0">
                    <a:pos x="182" y="432"/>
                  </a:cxn>
                  <a:cxn ang="0">
                    <a:pos x="204" y="434"/>
                  </a:cxn>
                  <a:cxn ang="0">
                    <a:pos x="242" y="430"/>
                  </a:cxn>
                  <a:cxn ang="0">
                    <a:pos x="270" y="420"/>
                  </a:cxn>
                  <a:cxn ang="0">
                    <a:pos x="290" y="400"/>
                  </a:cxn>
                  <a:cxn ang="0">
                    <a:pos x="302" y="372"/>
                  </a:cxn>
                  <a:cxn ang="0">
                    <a:pos x="306" y="356"/>
                  </a:cxn>
                  <a:cxn ang="0">
                    <a:pos x="256" y="308"/>
                  </a:cxn>
                  <a:cxn ang="0">
                    <a:pos x="470" y="286"/>
                  </a:cxn>
                  <a:cxn ang="0">
                    <a:pos x="420" y="308"/>
                  </a:cxn>
                  <a:cxn ang="0">
                    <a:pos x="406" y="376"/>
                  </a:cxn>
                  <a:cxn ang="0">
                    <a:pos x="360" y="412"/>
                  </a:cxn>
                  <a:cxn ang="0">
                    <a:pos x="310" y="438"/>
                  </a:cxn>
                  <a:cxn ang="0">
                    <a:pos x="258" y="452"/>
                  </a:cxn>
                  <a:cxn ang="0">
                    <a:pos x="200" y="458"/>
                  </a:cxn>
                  <a:cxn ang="0">
                    <a:pos x="178" y="456"/>
                  </a:cxn>
                  <a:cxn ang="0">
                    <a:pos x="138" y="450"/>
                  </a:cxn>
                  <a:cxn ang="0">
                    <a:pos x="100" y="436"/>
                  </a:cxn>
                  <a:cxn ang="0">
                    <a:pos x="70" y="416"/>
                  </a:cxn>
                  <a:cxn ang="0">
                    <a:pos x="54" y="402"/>
                  </a:cxn>
                  <a:cxn ang="0">
                    <a:pos x="30" y="372"/>
                  </a:cxn>
                  <a:cxn ang="0">
                    <a:pos x="14" y="340"/>
                  </a:cxn>
                  <a:cxn ang="0">
                    <a:pos x="4" y="306"/>
                  </a:cxn>
                  <a:cxn ang="0">
                    <a:pos x="0" y="270"/>
                  </a:cxn>
                  <a:cxn ang="0">
                    <a:pos x="2" y="244"/>
                  </a:cxn>
                  <a:cxn ang="0">
                    <a:pos x="12" y="196"/>
                  </a:cxn>
                  <a:cxn ang="0">
                    <a:pos x="34" y="150"/>
                  </a:cxn>
                  <a:cxn ang="0">
                    <a:pos x="68" y="104"/>
                  </a:cxn>
                  <a:cxn ang="0">
                    <a:pos x="88" y="84"/>
                  </a:cxn>
                  <a:cxn ang="0">
                    <a:pos x="134" y="46"/>
                  </a:cxn>
                  <a:cxn ang="0">
                    <a:pos x="182" y="20"/>
                  </a:cxn>
                  <a:cxn ang="0">
                    <a:pos x="232" y="4"/>
                  </a:cxn>
                  <a:cxn ang="0">
                    <a:pos x="284" y="0"/>
                  </a:cxn>
                  <a:cxn ang="0">
                    <a:pos x="302" y="0"/>
                  </a:cxn>
                  <a:cxn ang="0">
                    <a:pos x="346" y="12"/>
                  </a:cxn>
                  <a:cxn ang="0">
                    <a:pos x="370" y="24"/>
                  </a:cxn>
                  <a:cxn ang="0">
                    <a:pos x="392" y="28"/>
                  </a:cxn>
                  <a:cxn ang="0">
                    <a:pos x="402" y="28"/>
                  </a:cxn>
                  <a:cxn ang="0">
                    <a:pos x="416" y="16"/>
                  </a:cxn>
                  <a:cxn ang="0">
                    <a:pos x="446" y="8"/>
                  </a:cxn>
                </a:cxnLst>
                <a:rect l="0" t="0" r="r" b="b"/>
                <a:pathLst>
                  <a:path w="470" h="458">
                    <a:moveTo>
                      <a:pt x="446" y="8"/>
                    </a:moveTo>
                    <a:lnTo>
                      <a:pt x="420" y="134"/>
                    </a:lnTo>
                    <a:lnTo>
                      <a:pt x="396" y="134"/>
                    </a:lnTo>
                    <a:lnTo>
                      <a:pt x="396" y="134"/>
                    </a:lnTo>
                    <a:lnTo>
                      <a:pt x="392" y="110"/>
                    </a:lnTo>
                    <a:lnTo>
                      <a:pt x="384" y="86"/>
                    </a:lnTo>
                    <a:lnTo>
                      <a:pt x="374" y="68"/>
                    </a:lnTo>
                    <a:lnTo>
                      <a:pt x="360" y="52"/>
                    </a:lnTo>
                    <a:lnTo>
                      <a:pt x="360" y="52"/>
                    </a:lnTo>
                    <a:lnTo>
                      <a:pt x="344" y="38"/>
                    </a:lnTo>
                    <a:lnTo>
                      <a:pt x="326" y="30"/>
                    </a:lnTo>
                    <a:lnTo>
                      <a:pt x="306" y="24"/>
                    </a:lnTo>
                    <a:lnTo>
                      <a:pt x="284" y="22"/>
                    </a:lnTo>
                    <a:lnTo>
                      <a:pt x="284" y="22"/>
                    </a:lnTo>
                    <a:lnTo>
                      <a:pt x="256" y="24"/>
                    </a:lnTo>
                    <a:lnTo>
                      <a:pt x="244" y="28"/>
                    </a:lnTo>
                    <a:lnTo>
                      <a:pt x="232" y="32"/>
                    </a:lnTo>
                    <a:lnTo>
                      <a:pt x="220" y="36"/>
                    </a:lnTo>
                    <a:lnTo>
                      <a:pt x="210" y="42"/>
                    </a:lnTo>
                    <a:lnTo>
                      <a:pt x="200" y="50"/>
                    </a:lnTo>
                    <a:lnTo>
                      <a:pt x="190" y="58"/>
                    </a:lnTo>
                    <a:lnTo>
                      <a:pt x="190" y="58"/>
                    </a:lnTo>
                    <a:lnTo>
                      <a:pt x="182" y="66"/>
                    </a:lnTo>
                    <a:lnTo>
                      <a:pt x="172" y="80"/>
                    </a:lnTo>
                    <a:lnTo>
                      <a:pt x="164" y="94"/>
                    </a:lnTo>
                    <a:lnTo>
                      <a:pt x="158" y="110"/>
                    </a:lnTo>
                    <a:lnTo>
                      <a:pt x="142" y="150"/>
                    </a:lnTo>
                    <a:lnTo>
                      <a:pt x="130" y="200"/>
                    </a:lnTo>
                    <a:lnTo>
                      <a:pt x="130" y="200"/>
                    </a:lnTo>
                    <a:lnTo>
                      <a:pt x="120" y="250"/>
                    </a:lnTo>
                    <a:lnTo>
                      <a:pt x="112" y="292"/>
                    </a:lnTo>
                    <a:lnTo>
                      <a:pt x="108" y="324"/>
                    </a:lnTo>
                    <a:lnTo>
                      <a:pt x="106" y="350"/>
                    </a:lnTo>
                    <a:lnTo>
                      <a:pt x="106" y="350"/>
                    </a:lnTo>
                    <a:lnTo>
                      <a:pt x="108" y="366"/>
                    </a:lnTo>
                    <a:lnTo>
                      <a:pt x="112" y="380"/>
                    </a:lnTo>
                    <a:lnTo>
                      <a:pt x="120" y="396"/>
                    </a:lnTo>
                    <a:lnTo>
                      <a:pt x="132" y="408"/>
                    </a:lnTo>
                    <a:lnTo>
                      <a:pt x="132" y="408"/>
                    </a:lnTo>
                    <a:lnTo>
                      <a:pt x="146" y="420"/>
                    </a:lnTo>
                    <a:lnTo>
                      <a:pt x="162" y="428"/>
                    </a:lnTo>
                    <a:lnTo>
                      <a:pt x="182" y="432"/>
                    </a:lnTo>
                    <a:lnTo>
                      <a:pt x="204" y="434"/>
                    </a:lnTo>
                    <a:lnTo>
                      <a:pt x="204" y="434"/>
                    </a:lnTo>
                    <a:lnTo>
                      <a:pt x="224" y="434"/>
                    </a:lnTo>
                    <a:lnTo>
                      <a:pt x="242" y="430"/>
                    </a:lnTo>
                    <a:lnTo>
                      <a:pt x="258" y="426"/>
                    </a:lnTo>
                    <a:lnTo>
                      <a:pt x="270" y="420"/>
                    </a:lnTo>
                    <a:lnTo>
                      <a:pt x="282" y="410"/>
                    </a:lnTo>
                    <a:lnTo>
                      <a:pt x="290" y="400"/>
                    </a:lnTo>
                    <a:lnTo>
                      <a:pt x="298" y="388"/>
                    </a:lnTo>
                    <a:lnTo>
                      <a:pt x="302" y="372"/>
                    </a:lnTo>
                    <a:lnTo>
                      <a:pt x="302" y="372"/>
                    </a:lnTo>
                    <a:lnTo>
                      <a:pt x="306" y="356"/>
                    </a:lnTo>
                    <a:lnTo>
                      <a:pt x="316" y="308"/>
                    </a:lnTo>
                    <a:lnTo>
                      <a:pt x="256" y="308"/>
                    </a:lnTo>
                    <a:lnTo>
                      <a:pt x="260" y="286"/>
                    </a:lnTo>
                    <a:lnTo>
                      <a:pt x="470" y="286"/>
                    </a:lnTo>
                    <a:lnTo>
                      <a:pt x="466" y="308"/>
                    </a:lnTo>
                    <a:lnTo>
                      <a:pt x="420" y="308"/>
                    </a:lnTo>
                    <a:lnTo>
                      <a:pt x="406" y="376"/>
                    </a:lnTo>
                    <a:lnTo>
                      <a:pt x="406" y="376"/>
                    </a:lnTo>
                    <a:lnTo>
                      <a:pt x="384" y="396"/>
                    </a:lnTo>
                    <a:lnTo>
                      <a:pt x="360" y="412"/>
                    </a:lnTo>
                    <a:lnTo>
                      <a:pt x="336" y="426"/>
                    </a:lnTo>
                    <a:lnTo>
                      <a:pt x="310" y="438"/>
                    </a:lnTo>
                    <a:lnTo>
                      <a:pt x="284" y="446"/>
                    </a:lnTo>
                    <a:lnTo>
                      <a:pt x="258" y="452"/>
                    </a:lnTo>
                    <a:lnTo>
                      <a:pt x="230" y="456"/>
                    </a:lnTo>
                    <a:lnTo>
                      <a:pt x="200" y="458"/>
                    </a:lnTo>
                    <a:lnTo>
                      <a:pt x="200" y="458"/>
                    </a:lnTo>
                    <a:lnTo>
                      <a:pt x="178" y="456"/>
                    </a:lnTo>
                    <a:lnTo>
                      <a:pt x="158" y="454"/>
                    </a:lnTo>
                    <a:lnTo>
                      <a:pt x="138" y="450"/>
                    </a:lnTo>
                    <a:lnTo>
                      <a:pt x="118" y="444"/>
                    </a:lnTo>
                    <a:lnTo>
                      <a:pt x="100" y="436"/>
                    </a:lnTo>
                    <a:lnTo>
                      <a:pt x="84" y="426"/>
                    </a:lnTo>
                    <a:lnTo>
                      <a:pt x="70" y="416"/>
                    </a:lnTo>
                    <a:lnTo>
                      <a:pt x="54" y="402"/>
                    </a:lnTo>
                    <a:lnTo>
                      <a:pt x="54" y="402"/>
                    </a:lnTo>
                    <a:lnTo>
                      <a:pt x="42" y="388"/>
                    </a:lnTo>
                    <a:lnTo>
                      <a:pt x="30" y="372"/>
                    </a:lnTo>
                    <a:lnTo>
                      <a:pt x="22" y="358"/>
                    </a:lnTo>
                    <a:lnTo>
                      <a:pt x="14" y="340"/>
                    </a:lnTo>
                    <a:lnTo>
                      <a:pt x="8" y="324"/>
                    </a:lnTo>
                    <a:lnTo>
                      <a:pt x="4" y="306"/>
                    </a:lnTo>
                    <a:lnTo>
                      <a:pt x="0" y="288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2" y="244"/>
                    </a:lnTo>
                    <a:lnTo>
                      <a:pt x="6" y="220"/>
                    </a:lnTo>
                    <a:lnTo>
                      <a:pt x="12" y="196"/>
                    </a:lnTo>
                    <a:lnTo>
                      <a:pt x="22" y="172"/>
                    </a:lnTo>
                    <a:lnTo>
                      <a:pt x="34" y="150"/>
                    </a:lnTo>
                    <a:lnTo>
                      <a:pt x="50" y="126"/>
                    </a:lnTo>
                    <a:lnTo>
                      <a:pt x="68" y="104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110" y="64"/>
                    </a:lnTo>
                    <a:lnTo>
                      <a:pt x="134" y="46"/>
                    </a:lnTo>
                    <a:lnTo>
                      <a:pt x="158" y="32"/>
                    </a:lnTo>
                    <a:lnTo>
                      <a:pt x="182" y="20"/>
                    </a:lnTo>
                    <a:lnTo>
                      <a:pt x="206" y="12"/>
                    </a:lnTo>
                    <a:lnTo>
                      <a:pt x="232" y="4"/>
                    </a:lnTo>
                    <a:lnTo>
                      <a:pt x="258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302" y="0"/>
                    </a:lnTo>
                    <a:lnTo>
                      <a:pt x="322" y="6"/>
                    </a:lnTo>
                    <a:lnTo>
                      <a:pt x="346" y="12"/>
                    </a:lnTo>
                    <a:lnTo>
                      <a:pt x="370" y="24"/>
                    </a:lnTo>
                    <a:lnTo>
                      <a:pt x="370" y="24"/>
                    </a:lnTo>
                    <a:lnTo>
                      <a:pt x="382" y="28"/>
                    </a:lnTo>
                    <a:lnTo>
                      <a:pt x="392" y="28"/>
                    </a:lnTo>
                    <a:lnTo>
                      <a:pt x="392" y="28"/>
                    </a:lnTo>
                    <a:lnTo>
                      <a:pt x="402" y="28"/>
                    </a:lnTo>
                    <a:lnTo>
                      <a:pt x="410" y="24"/>
                    </a:lnTo>
                    <a:lnTo>
                      <a:pt x="416" y="16"/>
                    </a:lnTo>
                    <a:lnTo>
                      <a:pt x="422" y="8"/>
                    </a:lnTo>
                    <a:lnTo>
                      <a:pt x="446" y="8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24266" name="Freeform 10"/>
              <p:cNvSpPr>
                <a:spLocks noEditPoints="1"/>
              </p:cNvSpPr>
              <p:nvPr/>
            </p:nvSpPr>
            <p:spPr bwMode="auto">
              <a:xfrm>
                <a:off x="1373" y="1945"/>
                <a:ext cx="481" cy="441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328" y="0"/>
                  </a:cxn>
                  <a:cxn ang="0">
                    <a:pos x="382" y="4"/>
                  </a:cxn>
                  <a:cxn ang="0">
                    <a:pos x="410" y="12"/>
                  </a:cxn>
                  <a:cxn ang="0">
                    <a:pos x="432" y="22"/>
                  </a:cxn>
                  <a:cxn ang="0">
                    <a:pos x="440" y="30"/>
                  </a:cxn>
                  <a:cxn ang="0">
                    <a:pos x="462" y="62"/>
                  </a:cxn>
                  <a:cxn ang="0">
                    <a:pos x="468" y="96"/>
                  </a:cxn>
                  <a:cxn ang="0">
                    <a:pos x="468" y="106"/>
                  </a:cxn>
                  <a:cxn ang="0">
                    <a:pos x="462" y="126"/>
                  </a:cxn>
                  <a:cxn ang="0">
                    <a:pos x="454" y="144"/>
                  </a:cxn>
                  <a:cxn ang="0">
                    <a:pos x="430" y="170"/>
                  </a:cxn>
                  <a:cxn ang="0">
                    <a:pos x="420" y="176"/>
                  </a:cxn>
                  <a:cxn ang="0">
                    <a:pos x="380" y="194"/>
                  </a:cxn>
                  <a:cxn ang="0">
                    <a:pos x="308" y="208"/>
                  </a:cxn>
                  <a:cxn ang="0">
                    <a:pos x="308" y="208"/>
                  </a:cxn>
                  <a:cxn ang="0">
                    <a:pos x="354" y="230"/>
                  </a:cxn>
                  <a:cxn ang="0">
                    <a:pos x="384" y="258"/>
                  </a:cxn>
                  <a:cxn ang="0">
                    <a:pos x="394" y="274"/>
                  </a:cxn>
                  <a:cxn ang="0">
                    <a:pos x="406" y="316"/>
                  </a:cxn>
                  <a:cxn ang="0">
                    <a:pos x="410" y="340"/>
                  </a:cxn>
                  <a:cxn ang="0">
                    <a:pos x="414" y="382"/>
                  </a:cxn>
                  <a:cxn ang="0">
                    <a:pos x="422" y="402"/>
                  </a:cxn>
                  <a:cxn ang="0">
                    <a:pos x="434" y="408"/>
                  </a:cxn>
                  <a:cxn ang="0">
                    <a:pos x="448" y="410"/>
                  </a:cxn>
                  <a:cxn ang="0">
                    <a:pos x="474" y="404"/>
                  </a:cxn>
                  <a:cxn ang="0">
                    <a:pos x="484" y="424"/>
                  </a:cxn>
                  <a:cxn ang="0">
                    <a:pos x="450" y="438"/>
                  </a:cxn>
                  <a:cxn ang="0">
                    <a:pos x="408" y="444"/>
                  </a:cxn>
                  <a:cxn ang="0">
                    <a:pos x="388" y="442"/>
                  </a:cxn>
                  <a:cxn ang="0">
                    <a:pos x="354" y="434"/>
                  </a:cxn>
                  <a:cxn ang="0">
                    <a:pos x="340" y="428"/>
                  </a:cxn>
                  <a:cxn ang="0">
                    <a:pos x="316" y="410"/>
                  </a:cxn>
                  <a:cxn ang="0">
                    <a:pos x="302" y="388"/>
                  </a:cxn>
                  <a:cxn ang="0">
                    <a:pos x="296" y="374"/>
                  </a:cxn>
                  <a:cxn ang="0">
                    <a:pos x="292" y="338"/>
                  </a:cxn>
                  <a:cxn ang="0">
                    <a:pos x="290" y="314"/>
                  </a:cxn>
                  <a:cxn ang="0">
                    <a:pos x="288" y="270"/>
                  </a:cxn>
                  <a:cxn ang="0">
                    <a:pos x="278" y="240"/>
                  </a:cxn>
                  <a:cxn ang="0">
                    <a:pos x="276" y="236"/>
                  </a:cxn>
                  <a:cxn ang="0">
                    <a:pos x="258" y="222"/>
                  </a:cxn>
                  <a:cxn ang="0">
                    <a:pos x="222" y="216"/>
                  </a:cxn>
                  <a:cxn ang="0">
                    <a:pos x="158" y="416"/>
                  </a:cxn>
                  <a:cxn ang="0">
                    <a:pos x="214" y="440"/>
                  </a:cxn>
                  <a:cxn ang="0">
                    <a:pos x="4" y="416"/>
                  </a:cxn>
                  <a:cxn ang="0">
                    <a:pos x="138" y="24"/>
                  </a:cxn>
                  <a:cxn ang="0">
                    <a:pos x="242" y="24"/>
                  </a:cxn>
                  <a:cxn ang="0">
                    <a:pos x="252" y="194"/>
                  </a:cxn>
                  <a:cxn ang="0">
                    <a:pos x="272" y="192"/>
                  </a:cxn>
                  <a:cxn ang="0">
                    <a:pos x="304" y="188"/>
                  </a:cxn>
                  <a:cxn ang="0">
                    <a:pos x="314" y="184"/>
                  </a:cxn>
                  <a:cxn ang="0">
                    <a:pos x="330" y="166"/>
                  </a:cxn>
                  <a:cxn ang="0">
                    <a:pos x="342" y="138"/>
                  </a:cxn>
                  <a:cxn ang="0">
                    <a:pos x="350" y="102"/>
                  </a:cxn>
                  <a:cxn ang="0">
                    <a:pos x="352" y="72"/>
                  </a:cxn>
                  <a:cxn ang="0">
                    <a:pos x="352" y="60"/>
                  </a:cxn>
                  <a:cxn ang="0">
                    <a:pos x="344" y="44"/>
                  </a:cxn>
                  <a:cxn ang="0">
                    <a:pos x="338" y="36"/>
                  </a:cxn>
                  <a:cxn ang="0">
                    <a:pos x="318" y="26"/>
                  </a:cxn>
                  <a:cxn ang="0">
                    <a:pos x="282" y="24"/>
                  </a:cxn>
                </a:cxnLst>
                <a:rect l="0" t="0" r="r" b="b"/>
                <a:pathLst>
                  <a:path w="484" h="444">
                    <a:moveTo>
                      <a:pt x="80" y="24"/>
                    </a:moveTo>
                    <a:lnTo>
                      <a:pt x="84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66" y="2"/>
                    </a:lnTo>
                    <a:lnTo>
                      <a:pt x="382" y="4"/>
                    </a:lnTo>
                    <a:lnTo>
                      <a:pt x="398" y="8"/>
                    </a:lnTo>
                    <a:lnTo>
                      <a:pt x="410" y="12"/>
                    </a:lnTo>
                    <a:lnTo>
                      <a:pt x="422" y="16"/>
                    </a:lnTo>
                    <a:lnTo>
                      <a:pt x="432" y="22"/>
                    </a:lnTo>
                    <a:lnTo>
                      <a:pt x="440" y="30"/>
                    </a:lnTo>
                    <a:lnTo>
                      <a:pt x="440" y="30"/>
                    </a:lnTo>
                    <a:lnTo>
                      <a:pt x="452" y="46"/>
                    </a:lnTo>
                    <a:lnTo>
                      <a:pt x="462" y="62"/>
                    </a:lnTo>
                    <a:lnTo>
                      <a:pt x="466" y="78"/>
                    </a:lnTo>
                    <a:lnTo>
                      <a:pt x="468" y="96"/>
                    </a:lnTo>
                    <a:lnTo>
                      <a:pt x="468" y="96"/>
                    </a:lnTo>
                    <a:lnTo>
                      <a:pt x="468" y="106"/>
                    </a:lnTo>
                    <a:lnTo>
                      <a:pt x="466" y="116"/>
                    </a:lnTo>
                    <a:lnTo>
                      <a:pt x="462" y="126"/>
                    </a:lnTo>
                    <a:lnTo>
                      <a:pt x="458" y="136"/>
                    </a:lnTo>
                    <a:lnTo>
                      <a:pt x="454" y="144"/>
                    </a:lnTo>
                    <a:lnTo>
                      <a:pt x="446" y="154"/>
                    </a:lnTo>
                    <a:lnTo>
                      <a:pt x="430" y="170"/>
                    </a:lnTo>
                    <a:lnTo>
                      <a:pt x="430" y="170"/>
                    </a:lnTo>
                    <a:lnTo>
                      <a:pt x="420" y="176"/>
                    </a:lnTo>
                    <a:lnTo>
                      <a:pt x="408" y="184"/>
                    </a:lnTo>
                    <a:lnTo>
                      <a:pt x="380" y="194"/>
                    </a:lnTo>
                    <a:lnTo>
                      <a:pt x="348" y="202"/>
                    </a:lnTo>
                    <a:lnTo>
                      <a:pt x="308" y="208"/>
                    </a:lnTo>
                    <a:lnTo>
                      <a:pt x="308" y="208"/>
                    </a:lnTo>
                    <a:lnTo>
                      <a:pt x="308" y="208"/>
                    </a:lnTo>
                    <a:lnTo>
                      <a:pt x="334" y="220"/>
                    </a:lnTo>
                    <a:lnTo>
                      <a:pt x="354" y="230"/>
                    </a:lnTo>
                    <a:lnTo>
                      <a:pt x="372" y="244"/>
                    </a:lnTo>
                    <a:lnTo>
                      <a:pt x="384" y="258"/>
                    </a:lnTo>
                    <a:lnTo>
                      <a:pt x="384" y="258"/>
                    </a:lnTo>
                    <a:lnTo>
                      <a:pt x="394" y="274"/>
                    </a:lnTo>
                    <a:lnTo>
                      <a:pt x="402" y="294"/>
                    </a:lnTo>
                    <a:lnTo>
                      <a:pt x="406" y="316"/>
                    </a:lnTo>
                    <a:lnTo>
                      <a:pt x="410" y="340"/>
                    </a:lnTo>
                    <a:lnTo>
                      <a:pt x="410" y="340"/>
                    </a:lnTo>
                    <a:lnTo>
                      <a:pt x="410" y="364"/>
                    </a:lnTo>
                    <a:lnTo>
                      <a:pt x="414" y="382"/>
                    </a:lnTo>
                    <a:lnTo>
                      <a:pt x="418" y="394"/>
                    </a:lnTo>
                    <a:lnTo>
                      <a:pt x="422" y="402"/>
                    </a:lnTo>
                    <a:lnTo>
                      <a:pt x="422" y="402"/>
                    </a:lnTo>
                    <a:lnTo>
                      <a:pt x="434" y="408"/>
                    </a:lnTo>
                    <a:lnTo>
                      <a:pt x="448" y="410"/>
                    </a:lnTo>
                    <a:lnTo>
                      <a:pt x="448" y="410"/>
                    </a:lnTo>
                    <a:lnTo>
                      <a:pt x="460" y="408"/>
                    </a:lnTo>
                    <a:lnTo>
                      <a:pt x="474" y="404"/>
                    </a:lnTo>
                    <a:lnTo>
                      <a:pt x="484" y="424"/>
                    </a:lnTo>
                    <a:lnTo>
                      <a:pt x="484" y="424"/>
                    </a:lnTo>
                    <a:lnTo>
                      <a:pt x="468" y="432"/>
                    </a:lnTo>
                    <a:lnTo>
                      <a:pt x="450" y="438"/>
                    </a:lnTo>
                    <a:lnTo>
                      <a:pt x="430" y="442"/>
                    </a:lnTo>
                    <a:lnTo>
                      <a:pt x="408" y="444"/>
                    </a:lnTo>
                    <a:lnTo>
                      <a:pt x="408" y="444"/>
                    </a:lnTo>
                    <a:lnTo>
                      <a:pt x="388" y="442"/>
                    </a:lnTo>
                    <a:lnTo>
                      <a:pt x="370" y="440"/>
                    </a:lnTo>
                    <a:lnTo>
                      <a:pt x="354" y="434"/>
                    </a:lnTo>
                    <a:lnTo>
                      <a:pt x="340" y="428"/>
                    </a:lnTo>
                    <a:lnTo>
                      <a:pt x="340" y="428"/>
                    </a:lnTo>
                    <a:lnTo>
                      <a:pt x="326" y="418"/>
                    </a:lnTo>
                    <a:lnTo>
                      <a:pt x="316" y="410"/>
                    </a:lnTo>
                    <a:lnTo>
                      <a:pt x="308" y="400"/>
                    </a:lnTo>
                    <a:lnTo>
                      <a:pt x="302" y="388"/>
                    </a:lnTo>
                    <a:lnTo>
                      <a:pt x="302" y="388"/>
                    </a:lnTo>
                    <a:lnTo>
                      <a:pt x="296" y="374"/>
                    </a:lnTo>
                    <a:lnTo>
                      <a:pt x="294" y="358"/>
                    </a:lnTo>
                    <a:lnTo>
                      <a:pt x="292" y="338"/>
                    </a:lnTo>
                    <a:lnTo>
                      <a:pt x="290" y="314"/>
                    </a:lnTo>
                    <a:lnTo>
                      <a:pt x="290" y="314"/>
                    </a:lnTo>
                    <a:lnTo>
                      <a:pt x="290" y="290"/>
                    </a:lnTo>
                    <a:lnTo>
                      <a:pt x="288" y="270"/>
                    </a:lnTo>
                    <a:lnTo>
                      <a:pt x="284" y="254"/>
                    </a:lnTo>
                    <a:lnTo>
                      <a:pt x="278" y="240"/>
                    </a:lnTo>
                    <a:lnTo>
                      <a:pt x="278" y="240"/>
                    </a:lnTo>
                    <a:lnTo>
                      <a:pt x="276" y="236"/>
                    </a:lnTo>
                    <a:lnTo>
                      <a:pt x="270" y="230"/>
                    </a:lnTo>
                    <a:lnTo>
                      <a:pt x="258" y="222"/>
                    </a:lnTo>
                    <a:lnTo>
                      <a:pt x="242" y="218"/>
                    </a:lnTo>
                    <a:lnTo>
                      <a:pt x="222" y="216"/>
                    </a:lnTo>
                    <a:lnTo>
                      <a:pt x="200" y="216"/>
                    </a:lnTo>
                    <a:lnTo>
                      <a:pt x="158" y="416"/>
                    </a:lnTo>
                    <a:lnTo>
                      <a:pt x="220" y="416"/>
                    </a:lnTo>
                    <a:lnTo>
                      <a:pt x="214" y="440"/>
                    </a:lnTo>
                    <a:lnTo>
                      <a:pt x="0" y="440"/>
                    </a:lnTo>
                    <a:lnTo>
                      <a:pt x="4" y="416"/>
                    </a:lnTo>
                    <a:lnTo>
                      <a:pt x="54" y="416"/>
                    </a:lnTo>
                    <a:lnTo>
                      <a:pt x="138" y="24"/>
                    </a:lnTo>
                    <a:lnTo>
                      <a:pt x="80" y="24"/>
                    </a:lnTo>
                    <a:close/>
                    <a:moveTo>
                      <a:pt x="242" y="24"/>
                    </a:moveTo>
                    <a:lnTo>
                      <a:pt x="206" y="194"/>
                    </a:lnTo>
                    <a:lnTo>
                      <a:pt x="252" y="194"/>
                    </a:lnTo>
                    <a:lnTo>
                      <a:pt x="252" y="194"/>
                    </a:lnTo>
                    <a:lnTo>
                      <a:pt x="272" y="192"/>
                    </a:lnTo>
                    <a:lnTo>
                      <a:pt x="290" y="190"/>
                    </a:lnTo>
                    <a:lnTo>
                      <a:pt x="304" y="188"/>
                    </a:lnTo>
                    <a:lnTo>
                      <a:pt x="314" y="184"/>
                    </a:lnTo>
                    <a:lnTo>
                      <a:pt x="314" y="184"/>
                    </a:lnTo>
                    <a:lnTo>
                      <a:pt x="322" y="176"/>
                    </a:lnTo>
                    <a:lnTo>
                      <a:pt x="330" y="166"/>
                    </a:lnTo>
                    <a:lnTo>
                      <a:pt x="336" y="154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50" y="102"/>
                    </a:lnTo>
                    <a:lnTo>
                      <a:pt x="352" y="86"/>
                    </a:lnTo>
                    <a:lnTo>
                      <a:pt x="352" y="72"/>
                    </a:lnTo>
                    <a:lnTo>
                      <a:pt x="352" y="72"/>
                    </a:lnTo>
                    <a:lnTo>
                      <a:pt x="352" y="60"/>
                    </a:lnTo>
                    <a:lnTo>
                      <a:pt x="350" y="52"/>
                    </a:lnTo>
                    <a:lnTo>
                      <a:pt x="344" y="44"/>
                    </a:lnTo>
                    <a:lnTo>
                      <a:pt x="338" y="36"/>
                    </a:lnTo>
                    <a:lnTo>
                      <a:pt x="338" y="36"/>
                    </a:lnTo>
                    <a:lnTo>
                      <a:pt x="330" y="30"/>
                    </a:lnTo>
                    <a:lnTo>
                      <a:pt x="318" y="26"/>
                    </a:lnTo>
                    <a:lnTo>
                      <a:pt x="302" y="24"/>
                    </a:lnTo>
                    <a:lnTo>
                      <a:pt x="282" y="24"/>
                    </a:lnTo>
                    <a:lnTo>
                      <a:pt x="242" y="24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24267" name="Freeform 11"/>
              <p:cNvSpPr>
                <a:spLocks/>
              </p:cNvSpPr>
              <p:nvPr/>
            </p:nvSpPr>
            <p:spPr bwMode="auto">
              <a:xfrm>
                <a:off x="1854" y="1945"/>
                <a:ext cx="468" cy="441"/>
              </a:xfrm>
              <a:custGeom>
                <a:avLst/>
                <a:gdLst/>
                <a:ahLst/>
                <a:cxnLst>
                  <a:cxn ang="0">
                    <a:pos x="446" y="124"/>
                  </a:cxn>
                  <a:cxn ang="0">
                    <a:pos x="422" y="124"/>
                  </a:cxn>
                  <a:cxn ang="0">
                    <a:pos x="418" y="78"/>
                  </a:cxn>
                  <a:cxn ang="0">
                    <a:pos x="404" y="46"/>
                  </a:cxn>
                  <a:cxn ang="0">
                    <a:pos x="398" y="42"/>
                  </a:cxn>
                  <a:cxn ang="0">
                    <a:pos x="378" y="28"/>
                  </a:cxn>
                  <a:cxn ang="0">
                    <a:pos x="334" y="24"/>
                  </a:cxn>
                  <a:cxn ang="0">
                    <a:pos x="208" y="194"/>
                  </a:cxn>
                  <a:cxn ang="0">
                    <a:pos x="222" y="194"/>
                  </a:cxn>
                  <a:cxn ang="0">
                    <a:pos x="260" y="190"/>
                  </a:cxn>
                  <a:cxn ang="0">
                    <a:pos x="290" y="180"/>
                  </a:cxn>
                  <a:cxn ang="0">
                    <a:pos x="302" y="170"/>
                  </a:cxn>
                  <a:cxn ang="0">
                    <a:pos x="320" y="140"/>
                  </a:cxn>
                  <a:cxn ang="0">
                    <a:pos x="350" y="118"/>
                  </a:cxn>
                  <a:cxn ang="0">
                    <a:pos x="290" y="304"/>
                  </a:cxn>
                  <a:cxn ang="0">
                    <a:pos x="292" y="280"/>
                  </a:cxn>
                  <a:cxn ang="0">
                    <a:pos x="290" y="262"/>
                  </a:cxn>
                  <a:cxn ang="0">
                    <a:pos x="284" y="244"/>
                  </a:cxn>
                  <a:cxn ang="0">
                    <a:pos x="274" y="230"/>
                  </a:cxn>
                  <a:cxn ang="0">
                    <a:pos x="262" y="222"/>
                  </a:cxn>
                  <a:cxn ang="0">
                    <a:pos x="246" y="218"/>
                  </a:cxn>
                  <a:cxn ang="0">
                    <a:pos x="204" y="216"/>
                  </a:cxn>
                  <a:cxn ang="0">
                    <a:pos x="220" y="416"/>
                  </a:cxn>
                  <a:cxn ang="0">
                    <a:pos x="256" y="414"/>
                  </a:cxn>
                  <a:cxn ang="0">
                    <a:pos x="286" y="410"/>
                  </a:cxn>
                  <a:cxn ang="0">
                    <a:pos x="316" y="398"/>
                  </a:cxn>
                  <a:cxn ang="0">
                    <a:pos x="348" y="376"/>
                  </a:cxn>
                  <a:cxn ang="0">
                    <a:pos x="364" y="360"/>
                  </a:cxn>
                  <a:cxn ang="0">
                    <a:pos x="396" y="318"/>
                  </a:cxn>
                  <a:cxn ang="0">
                    <a:pos x="434" y="292"/>
                  </a:cxn>
                  <a:cxn ang="0">
                    <a:pos x="0" y="440"/>
                  </a:cxn>
                  <a:cxn ang="0">
                    <a:pos x="56" y="416"/>
                  </a:cxn>
                  <a:cxn ang="0">
                    <a:pos x="80" y="24"/>
                  </a:cxn>
                  <a:cxn ang="0">
                    <a:pos x="472" y="0"/>
                  </a:cxn>
                </a:cxnLst>
                <a:rect l="0" t="0" r="r" b="b"/>
                <a:pathLst>
                  <a:path w="472" h="440">
                    <a:moveTo>
                      <a:pt x="472" y="0"/>
                    </a:moveTo>
                    <a:lnTo>
                      <a:pt x="446" y="124"/>
                    </a:lnTo>
                    <a:lnTo>
                      <a:pt x="422" y="124"/>
                    </a:lnTo>
                    <a:lnTo>
                      <a:pt x="422" y="124"/>
                    </a:lnTo>
                    <a:lnTo>
                      <a:pt x="420" y="98"/>
                    </a:lnTo>
                    <a:lnTo>
                      <a:pt x="418" y="78"/>
                    </a:lnTo>
                    <a:lnTo>
                      <a:pt x="412" y="60"/>
                    </a:lnTo>
                    <a:lnTo>
                      <a:pt x="404" y="46"/>
                    </a:lnTo>
                    <a:lnTo>
                      <a:pt x="404" y="46"/>
                    </a:lnTo>
                    <a:lnTo>
                      <a:pt x="398" y="42"/>
                    </a:lnTo>
                    <a:lnTo>
                      <a:pt x="392" y="36"/>
                    </a:lnTo>
                    <a:lnTo>
                      <a:pt x="378" y="28"/>
                    </a:lnTo>
                    <a:lnTo>
                      <a:pt x="358" y="24"/>
                    </a:lnTo>
                    <a:lnTo>
                      <a:pt x="334" y="24"/>
                    </a:lnTo>
                    <a:lnTo>
                      <a:pt x="244" y="24"/>
                    </a:lnTo>
                    <a:lnTo>
                      <a:pt x="208" y="194"/>
                    </a:lnTo>
                    <a:lnTo>
                      <a:pt x="222" y="194"/>
                    </a:lnTo>
                    <a:lnTo>
                      <a:pt x="222" y="194"/>
                    </a:lnTo>
                    <a:lnTo>
                      <a:pt x="242" y="192"/>
                    </a:lnTo>
                    <a:lnTo>
                      <a:pt x="260" y="190"/>
                    </a:lnTo>
                    <a:lnTo>
                      <a:pt x="276" y="18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302" y="170"/>
                    </a:lnTo>
                    <a:lnTo>
                      <a:pt x="312" y="158"/>
                    </a:lnTo>
                    <a:lnTo>
                      <a:pt x="320" y="140"/>
                    </a:lnTo>
                    <a:lnTo>
                      <a:pt x="328" y="118"/>
                    </a:lnTo>
                    <a:lnTo>
                      <a:pt x="350" y="118"/>
                    </a:lnTo>
                    <a:lnTo>
                      <a:pt x="314" y="304"/>
                    </a:lnTo>
                    <a:lnTo>
                      <a:pt x="290" y="304"/>
                    </a:lnTo>
                    <a:lnTo>
                      <a:pt x="290" y="304"/>
                    </a:lnTo>
                    <a:lnTo>
                      <a:pt x="292" y="280"/>
                    </a:lnTo>
                    <a:lnTo>
                      <a:pt x="292" y="280"/>
                    </a:lnTo>
                    <a:lnTo>
                      <a:pt x="290" y="262"/>
                    </a:lnTo>
                    <a:lnTo>
                      <a:pt x="284" y="244"/>
                    </a:lnTo>
                    <a:lnTo>
                      <a:pt x="284" y="244"/>
                    </a:lnTo>
                    <a:lnTo>
                      <a:pt x="280" y="236"/>
                    </a:lnTo>
                    <a:lnTo>
                      <a:pt x="274" y="230"/>
                    </a:lnTo>
                    <a:lnTo>
                      <a:pt x="268" y="224"/>
                    </a:lnTo>
                    <a:lnTo>
                      <a:pt x="262" y="222"/>
                    </a:lnTo>
                    <a:lnTo>
                      <a:pt x="262" y="222"/>
                    </a:lnTo>
                    <a:lnTo>
                      <a:pt x="246" y="218"/>
                    </a:lnTo>
                    <a:lnTo>
                      <a:pt x="224" y="216"/>
                    </a:lnTo>
                    <a:lnTo>
                      <a:pt x="204" y="216"/>
                    </a:lnTo>
                    <a:lnTo>
                      <a:pt x="162" y="416"/>
                    </a:lnTo>
                    <a:lnTo>
                      <a:pt x="220" y="416"/>
                    </a:lnTo>
                    <a:lnTo>
                      <a:pt x="220" y="416"/>
                    </a:lnTo>
                    <a:lnTo>
                      <a:pt x="256" y="414"/>
                    </a:lnTo>
                    <a:lnTo>
                      <a:pt x="286" y="410"/>
                    </a:lnTo>
                    <a:lnTo>
                      <a:pt x="286" y="410"/>
                    </a:lnTo>
                    <a:lnTo>
                      <a:pt x="302" y="406"/>
                    </a:lnTo>
                    <a:lnTo>
                      <a:pt x="316" y="398"/>
                    </a:lnTo>
                    <a:lnTo>
                      <a:pt x="332" y="388"/>
                    </a:lnTo>
                    <a:lnTo>
                      <a:pt x="348" y="376"/>
                    </a:lnTo>
                    <a:lnTo>
                      <a:pt x="348" y="376"/>
                    </a:lnTo>
                    <a:lnTo>
                      <a:pt x="364" y="360"/>
                    </a:lnTo>
                    <a:lnTo>
                      <a:pt x="380" y="342"/>
                    </a:lnTo>
                    <a:lnTo>
                      <a:pt x="396" y="318"/>
                    </a:lnTo>
                    <a:lnTo>
                      <a:pt x="412" y="292"/>
                    </a:lnTo>
                    <a:lnTo>
                      <a:pt x="434" y="292"/>
                    </a:lnTo>
                    <a:lnTo>
                      <a:pt x="398" y="440"/>
                    </a:lnTo>
                    <a:lnTo>
                      <a:pt x="0" y="440"/>
                    </a:lnTo>
                    <a:lnTo>
                      <a:pt x="4" y="416"/>
                    </a:lnTo>
                    <a:lnTo>
                      <a:pt x="56" y="416"/>
                    </a:lnTo>
                    <a:lnTo>
                      <a:pt x="140" y="24"/>
                    </a:lnTo>
                    <a:lnTo>
                      <a:pt x="80" y="24"/>
                    </a:lnTo>
                    <a:lnTo>
                      <a:pt x="84" y="0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24268" name="Freeform 12"/>
              <p:cNvSpPr>
                <a:spLocks/>
              </p:cNvSpPr>
              <p:nvPr/>
            </p:nvSpPr>
            <p:spPr bwMode="auto">
              <a:xfrm>
                <a:off x="2308" y="1945"/>
                <a:ext cx="468" cy="441"/>
              </a:xfrm>
              <a:custGeom>
                <a:avLst/>
                <a:gdLst/>
                <a:ahLst/>
                <a:cxnLst>
                  <a:cxn ang="0">
                    <a:pos x="446" y="124"/>
                  </a:cxn>
                  <a:cxn ang="0">
                    <a:pos x="422" y="124"/>
                  </a:cxn>
                  <a:cxn ang="0">
                    <a:pos x="418" y="78"/>
                  </a:cxn>
                  <a:cxn ang="0">
                    <a:pos x="404" y="46"/>
                  </a:cxn>
                  <a:cxn ang="0">
                    <a:pos x="400" y="42"/>
                  </a:cxn>
                  <a:cxn ang="0">
                    <a:pos x="378" y="28"/>
                  </a:cxn>
                  <a:cxn ang="0">
                    <a:pos x="336" y="24"/>
                  </a:cxn>
                  <a:cxn ang="0">
                    <a:pos x="210" y="194"/>
                  </a:cxn>
                  <a:cxn ang="0">
                    <a:pos x="222" y="194"/>
                  </a:cxn>
                  <a:cxn ang="0">
                    <a:pos x="262" y="190"/>
                  </a:cxn>
                  <a:cxn ang="0">
                    <a:pos x="290" y="180"/>
                  </a:cxn>
                  <a:cxn ang="0">
                    <a:pos x="302" y="170"/>
                  </a:cxn>
                  <a:cxn ang="0">
                    <a:pos x="320" y="140"/>
                  </a:cxn>
                  <a:cxn ang="0">
                    <a:pos x="352" y="118"/>
                  </a:cxn>
                  <a:cxn ang="0">
                    <a:pos x="290" y="304"/>
                  </a:cxn>
                  <a:cxn ang="0">
                    <a:pos x="292" y="280"/>
                  </a:cxn>
                  <a:cxn ang="0">
                    <a:pos x="290" y="262"/>
                  </a:cxn>
                  <a:cxn ang="0">
                    <a:pos x="284" y="244"/>
                  </a:cxn>
                  <a:cxn ang="0">
                    <a:pos x="276" y="230"/>
                  </a:cxn>
                  <a:cxn ang="0">
                    <a:pos x="264" y="222"/>
                  </a:cxn>
                  <a:cxn ang="0">
                    <a:pos x="248" y="218"/>
                  </a:cxn>
                  <a:cxn ang="0">
                    <a:pos x="204" y="216"/>
                  </a:cxn>
                  <a:cxn ang="0">
                    <a:pos x="222" y="416"/>
                  </a:cxn>
                  <a:cxn ang="0">
                    <a:pos x="256" y="414"/>
                  </a:cxn>
                  <a:cxn ang="0">
                    <a:pos x="288" y="410"/>
                  </a:cxn>
                  <a:cxn ang="0">
                    <a:pos x="316" y="398"/>
                  </a:cxn>
                  <a:cxn ang="0">
                    <a:pos x="348" y="376"/>
                  </a:cxn>
                  <a:cxn ang="0">
                    <a:pos x="366" y="360"/>
                  </a:cxn>
                  <a:cxn ang="0">
                    <a:pos x="396" y="318"/>
                  </a:cxn>
                  <a:cxn ang="0">
                    <a:pos x="436" y="292"/>
                  </a:cxn>
                  <a:cxn ang="0">
                    <a:pos x="0" y="440"/>
                  </a:cxn>
                  <a:cxn ang="0">
                    <a:pos x="56" y="416"/>
                  </a:cxn>
                  <a:cxn ang="0">
                    <a:pos x="80" y="24"/>
                  </a:cxn>
                  <a:cxn ang="0">
                    <a:pos x="472" y="0"/>
                  </a:cxn>
                </a:cxnLst>
                <a:rect l="0" t="0" r="r" b="b"/>
                <a:pathLst>
                  <a:path w="472" h="440">
                    <a:moveTo>
                      <a:pt x="472" y="0"/>
                    </a:moveTo>
                    <a:lnTo>
                      <a:pt x="446" y="124"/>
                    </a:lnTo>
                    <a:lnTo>
                      <a:pt x="422" y="124"/>
                    </a:lnTo>
                    <a:lnTo>
                      <a:pt x="422" y="124"/>
                    </a:lnTo>
                    <a:lnTo>
                      <a:pt x="422" y="98"/>
                    </a:lnTo>
                    <a:lnTo>
                      <a:pt x="418" y="78"/>
                    </a:lnTo>
                    <a:lnTo>
                      <a:pt x="412" y="60"/>
                    </a:lnTo>
                    <a:lnTo>
                      <a:pt x="404" y="46"/>
                    </a:lnTo>
                    <a:lnTo>
                      <a:pt x="404" y="46"/>
                    </a:lnTo>
                    <a:lnTo>
                      <a:pt x="400" y="42"/>
                    </a:lnTo>
                    <a:lnTo>
                      <a:pt x="394" y="36"/>
                    </a:lnTo>
                    <a:lnTo>
                      <a:pt x="378" y="28"/>
                    </a:lnTo>
                    <a:lnTo>
                      <a:pt x="358" y="24"/>
                    </a:lnTo>
                    <a:lnTo>
                      <a:pt x="336" y="24"/>
                    </a:lnTo>
                    <a:lnTo>
                      <a:pt x="246" y="24"/>
                    </a:lnTo>
                    <a:lnTo>
                      <a:pt x="210" y="194"/>
                    </a:lnTo>
                    <a:lnTo>
                      <a:pt x="222" y="194"/>
                    </a:lnTo>
                    <a:lnTo>
                      <a:pt x="222" y="194"/>
                    </a:lnTo>
                    <a:lnTo>
                      <a:pt x="244" y="192"/>
                    </a:lnTo>
                    <a:lnTo>
                      <a:pt x="262" y="190"/>
                    </a:lnTo>
                    <a:lnTo>
                      <a:pt x="278" y="18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302" y="170"/>
                    </a:lnTo>
                    <a:lnTo>
                      <a:pt x="312" y="158"/>
                    </a:lnTo>
                    <a:lnTo>
                      <a:pt x="320" y="140"/>
                    </a:lnTo>
                    <a:lnTo>
                      <a:pt x="328" y="118"/>
                    </a:lnTo>
                    <a:lnTo>
                      <a:pt x="352" y="118"/>
                    </a:lnTo>
                    <a:lnTo>
                      <a:pt x="314" y="304"/>
                    </a:lnTo>
                    <a:lnTo>
                      <a:pt x="290" y="304"/>
                    </a:lnTo>
                    <a:lnTo>
                      <a:pt x="290" y="304"/>
                    </a:lnTo>
                    <a:lnTo>
                      <a:pt x="292" y="280"/>
                    </a:lnTo>
                    <a:lnTo>
                      <a:pt x="292" y="280"/>
                    </a:lnTo>
                    <a:lnTo>
                      <a:pt x="290" y="262"/>
                    </a:lnTo>
                    <a:lnTo>
                      <a:pt x="284" y="244"/>
                    </a:lnTo>
                    <a:lnTo>
                      <a:pt x="284" y="244"/>
                    </a:lnTo>
                    <a:lnTo>
                      <a:pt x="280" y="236"/>
                    </a:lnTo>
                    <a:lnTo>
                      <a:pt x="276" y="230"/>
                    </a:lnTo>
                    <a:lnTo>
                      <a:pt x="270" y="224"/>
                    </a:lnTo>
                    <a:lnTo>
                      <a:pt x="264" y="222"/>
                    </a:lnTo>
                    <a:lnTo>
                      <a:pt x="264" y="222"/>
                    </a:lnTo>
                    <a:lnTo>
                      <a:pt x="248" y="218"/>
                    </a:lnTo>
                    <a:lnTo>
                      <a:pt x="226" y="216"/>
                    </a:lnTo>
                    <a:lnTo>
                      <a:pt x="204" y="216"/>
                    </a:lnTo>
                    <a:lnTo>
                      <a:pt x="162" y="416"/>
                    </a:lnTo>
                    <a:lnTo>
                      <a:pt x="222" y="416"/>
                    </a:lnTo>
                    <a:lnTo>
                      <a:pt x="222" y="416"/>
                    </a:lnTo>
                    <a:lnTo>
                      <a:pt x="256" y="414"/>
                    </a:lnTo>
                    <a:lnTo>
                      <a:pt x="288" y="410"/>
                    </a:lnTo>
                    <a:lnTo>
                      <a:pt x="288" y="410"/>
                    </a:lnTo>
                    <a:lnTo>
                      <a:pt x="302" y="406"/>
                    </a:lnTo>
                    <a:lnTo>
                      <a:pt x="316" y="398"/>
                    </a:lnTo>
                    <a:lnTo>
                      <a:pt x="332" y="388"/>
                    </a:lnTo>
                    <a:lnTo>
                      <a:pt x="348" y="376"/>
                    </a:lnTo>
                    <a:lnTo>
                      <a:pt x="348" y="376"/>
                    </a:lnTo>
                    <a:lnTo>
                      <a:pt x="366" y="360"/>
                    </a:lnTo>
                    <a:lnTo>
                      <a:pt x="382" y="342"/>
                    </a:lnTo>
                    <a:lnTo>
                      <a:pt x="396" y="318"/>
                    </a:lnTo>
                    <a:lnTo>
                      <a:pt x="412" y="292"/>
                    </a:lnTo>
                    <a:lnTo>
                      <a:pt x="436" y="292"/>
                    </a:lnTo>
                    <a:lnTo>
                      <a:pt x="400" y="440"/>
                    </a:lnTo>
                    <a:lnTo>
                      <a:pt x="0" y="440"/>
                    </a:lnTo>
                    <a:lnTo>
                      <a:pt x="4" y="416"/>
                    </a:lnTo>
                    <a:lnTo>
                      <a:pt x="56" y="416"/>
                    </a:lnTo>
                    <a:lnTo>
                      <a:pt x="140" y="24"/>
                    </a:lnTo>
                    <a:lnTo>
                      <a:pt x="80" y="24"/>
                    </a:lnTo>
                    <a:lnTo>
                      <a:pt x="86" y="0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24269" name="Freeform 13"/>
              <p:cNvSpPr>
                <a:spLocks/>
              </p:cNvSpPr>
              <p:nvPr/>
            </p:nvSpPr>
            <p:spPr bwMode="auto">
              <a:xfrm>
                <a:off x="2750" y="1945"/>
                <a:ext cx="533" cy="441"/>
              </a:xfrm>
              <a:custGeom>
                <a:avLst/>
                <a:gdLst/>
                <a:ahLst/>
                <a:cxnLst>
                  <a:cxn ang="0">
                    <a:pos x="266" y="0"/>
                  </a:cxn>
                  <a:cxn ang="0">
                    <a:pos x="398" y="280"/>
                  </a:cxn>
                  <a:cxn ang="0">
                    <a:pos x="400" y="280"/>
                  </a:cxn>
                  <a:cxn ang="0">
                    <a:pos x="452" y="24"/>
                  </a:cxn>
                  <a:cxn ang="0">
                    <a:pos x="400" y="24"/>
                  </a:cxn>
                  <a:cxn ang="0">
                    <a:pos x="404" y="0"/>
                  </a:cxn>
                  <a:cxn ang="0">
                    <a:pos x="532" y="0"/>
                  </a:cxn>
                  <a:cxn ang="0">
                    <a:pos x="526" y="24"/>
                  </a:cxn>
                  <a:cxn ang="0">
                    <a:pos x="476" y="24"/>
                  </a:cxn>
                  <a:cxn ang="0">
                    <a:pos x="388" y="444"/>
                  </a:cxn>
                  <a:cxn ang="0">
                    <a:pos x="364" y="444"/>
                  </a:cxn>
                  <a:cxn ang="0">
                    <a:pos x="164" y="24"/>
                  </a:cxn>
                  <a:cxn ang="0">
                    <a:pos x="162" y="24"/>
                  </a:cxn>
                  <a:cxn ang="0">
                    <a:pos x="80" y="416"/>
                  </a:cxn>
                  <a:cxn ang="0">
                    <a:pos x="130" y="416"/>
                  </a:cxn>
                  <a:cxn ang="0">
                    <a:pos x="126" y="440"/>
                  </a:cxn>
                  <a:cxn ang="0">
                    <a:pos x="0" y="440"/>
                  </a:cxn>
                  <a:cxn ang="0">
                    <a:pos x="4" y="416"/>
                  </a:cxn>
                  <a:cxn ang="0">
                    <a:pos x="56" y="416"/>
                  </a:cxn>
                  <a:cxn ang="0">
                    <a:pos x="140" y="24"/>
                  </a:cxn>
                  <a:cxn ang="0">
                    <a:pos x="80" y="24"/>
                  </a:cxn>
                  <a:cxn ang="0">
                    <a:pos x="86" y="0"/>
                  </a:cxn>
                  <a:cxn ang="0">
                    <a:pos x="266" y="0"/>
                  </a:cxn>
                </a:cxnLst>
                <a:rect l="0" t="0" r="r" b="b"/>
                <a:pathLst>
                  <a:path w="532" h="444">
                    <a:moveTo>
                      <a:pt x="266" y="0"/>
                    </a:moveTo>
                    <a:lnTo>
                      <a:pt x="398" y="280"/>
                    </a:lnTo>
                    <a:lnTo>
                      <a:pt x="400" y="280"/>
                    </a:lnTo>
                    <a:lnTo>
                      <a:pt x="452" y="24"/>
                    </a:lnTo>
                    <a:lnTo>
                      <a:pt x="400" y="24"/>
                    </a:lnTo>
                    <a:lnTo>
                      <a:pt x="404" y="0"/>
                    </a:lnTo>
                    <a:lnTo>
                      <a:pt x="532" y="0"/>
                    </a:lnTo>
                    <a:lnTo>
                      <a:pt x="526" y="24"/>
                    </a:lnTo>
                    <a:lnTo>
                      <a:pt x="476" y="24"/>
                    </a:lnTo>
                    <a:lnTo>
                      <a:pt x="388" y="444"/>
                    </a:lnTo>
                    <a:lnTo>
                      <a:pt x="364" y="444"/>
                    </a:lnTo>
                    <a:lnTo>
                      <a:pt x="164" y="24"/>
                    </a:lnTo>
                    <a:lnTo>
                      <a:pt x="162" y="24"/>
                    </a:lnTo>
                    <a:lnTo>
                      <a:pt x="80" y="416"/>
                    </a:lnTo>
                    <a:lnTo>
                      <a:pt x="130" y="416"/>
                    </a:lnTo>
                    <a:lnTo>
                      <a:pt x="126" y="440"/>
                    </a:lnTo>
                    <a:lnTo>
                      <a:pt x="0" y="440"/>
                    </a:lnTo>
                    <a:lnTo>
                      <a:pt x="4" y="416"/>
                    </a:lnTo>
                    <a:lnTo>
                      <a:pt x="56" y="416"/>
                    </a:lnTo>
                    <a:lnTo>
                      <a:pt x="140" y="24"/>
                    </a:lnTo>
                    <a:lnTo>
                      <a:pt x="80" y="24"/>
                    </a:lnTo>
                    <a:lnTo>
                      <a:pt x="86" y="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24270" name="Freeform 14"/>
              <p:cNvSpPr>
                <a:spLocks/>
              </p:cNvSpPr>
              <p:nvPr/>
            </p:nvSpPr>
            <p:spPr bwMode="auto">
              <a:xfrm>
                <a:off x="3400" y="1945"/>
                <a:ext cx="468" cy="441"/>
              </a:xfrm>
              <a:custGeom>
                <a:avLst/>
                <a:gdLst/>
                <a:ahLst/>
                <a:cxnLst>
                  <a:cxn ang="0">
                    <a:pos x="446" y="124"/>
                  </a:cxn>
                  <a:cxn ang="0">
                    <a:pos x="422" y="124"/>
                  </a:cxn>
                  <a:cxn ang="0">
                    <a:pos x="418" y="78"/>
                  </a:cxn>
                  <a:cxn ang="0">
                    <a:pos x="404" y="46"/>
                  </a:cxn>
                  <a:cxn ang="0">
                    <a:pos x="400" y="42"/>
                  </a:cxn>
                  <a:cxn ang="0">
                    <a:pos x="378" y="28"/>
                  </a:cxn>
                  <a:cxn ang="0">
                    <a:pos x="336" y="24"/>
                  </a:cxn>
                  <a:cxn ang="0">
                    <a:pos x="210" y="194"/>
                  </a:cxn>
                  <a:cxn ang="0">
                    <a:pos x="222" y="194"/>
                  </a:cxn>
                  <a:cxn ang="0">
                    <a:pos x="262" y="190"/>
                  </a:cxn>
                  <a:cxn ang="0">
                    <a:pos x="290" y="180"/>
                  </a:cxn>
                  <a:cxn ang="0">
                    <a:pos x="302" y="170"/>
                  </a:cxn>
                  <a:cxn ang="0">
                    <a:pos x="322" y="140"/>
                  </a:cxn>
                  <a:cxn ang="0">
                    <a:pos x="352" y="118"/>
                  </a:cxn>
                  <a:cxn ang="0">
                    <a:pos x="290" y="304"/>
                  </a:cxn>
                  <a:cxn ang="0">
                    <a:pos x="292" y="280"/>
                  </a:cxn>
                  <a:cxn ang="0">
                    <a:pos x="290" y="262"/>
                  </a:cxn>
                  <a:cxn ang="0">
                    <a:pos x="284" y="244"/>
                  </a:cxn>
                  <a:cxn ang="0">
                    <a:pos x="276" y="230"/>
                  </a:cxn>
                  <a:cxn ang="0">
                    <a:pos x="264" y="222"/>
                  </a:cxn>
                  <a:cxn ang="0">
                    <a:pos x="248" y="218"/>
                  </a:cxn>
                  <a:cxn ang="0">
                    <a:pos x="204" y="216"/>
                  </a:cxn>
                  <a:cxn ang="0">
                    <a:pos x="222" y="416"/>
                  </a:cxn>
                  <a:cxn ang="0">
                    <a:pos x="256" y="414"/>
                  </a:cxn>
                  <a:cxn ang="0">
                    <a:pos x="288" y="410"/>
                  </a:cxn>
                  <a:cxn ang="0">
                    <a:pos x="318" y="398"/>
                  </a:cxn>
                  <a:cxn ang="0">
                    <a:pos x="350" y="376"/>
                  </a:cxn>
                  <a:cxn ang="0">
                    <a:pos x="366" y="360"/>
                  </a:cxn>
                  <a:cxn ang="0">
                    <a:pos x="398" y="318"/>
                  </a:cxn>
                  <a:cxn ang="0">
                    <a:pos x="436" y="292"/>
                  </a:cxn>
                  <a:cxn ang="0">
                    <a:pos x="0" y="440"/>
                  </a:cxn>
                  <a:cxn ang="0">
                    <a:pos x="58" y="416"/>
                  </a:cxn>
                  <a:cxn ang="0">
                    <a:pos x="80" y="24"/>
                  </a:cxn>
                  <a:cxn ang="0">
                    <a:pos x="472" y="0"/>
                  </a:cxn>
                </a:cxnLst>
                <a:rect l="0" t="0" r="r" b="b"/>
                <a:pathLst>
                  <a:path w="472" h="440">
                    <a:moveTo>
                      <a:pt x="472" y="0"/>
                    </a:moveTo>
                    <a:lnTo>
                      <a:pt x="446" y="124"/>
                    </a:lnTo>
                    <a:lnTo>
                      <a:pt x="422" y="124"/>
                    </a:lnTo>
                    <a:lnTo>
                      <a:pt x="422" y="124"/>
                    </a:lnTo>
                    <a:lnTo>
                      <a:pt x="422" y="98"/>
                    </a:lnTo>
                    <a:lnTo>
                      <a:pt x="418" y="78"/>
                    </a:lnTo>
                    <a:lnTo>
                      <a:pt x="412" y="60"/>
                    </a:lnTo>
                    <a:lnTo>
                      <a:pt x="404" y="46"/>
                    </a:lnTo>
                    <a:lnTo>
                      <a:pt x="404" y="46"/>
                    </a:lnTo>
                    <a:lnTo>
                      <a:pt x="400" y="42"/>
                    </a:lnTo>
                    <a:lnTo>
                      <a:pt x="394" y="36"/>
                    </a:lnTo>
                    <a:lnTo>
                      <a:pt x="378" y="28"/>
                    </a:lnTo>
                    <a:lnTo>
                      <a:pt x="360" y="24"/>
                    </a:lnTo>
                    <a:lnTo>
                      <a:pt x="336" y="24"/>
                    </a:lnTo>
                    <a:lnTo>
                      <a:pt x="246" y="24"/>
                    </a:lnTo>
                    <a:lnTo>
                      <a:pt x="210" y="194"/>
                    </a:lnTo>
                    <a:lnTo>
                      <a:pt x="222" y="194"/>
                    </a:lnTo>
                    <a:lnTo>
                      <a:pt x="222" y="194"/>
                    </a:lnTo>
                    <a:lnTo>
                      <a:pt x="244" y="192"/>
                    </a:lnTo>
                    <a:lnTo>
                      <a:pt x="262" y="190"/>
                    </a:lnTo>
                    <a:lnTo>
                      <a:pt x="278" y="18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302" y="170"/>
                    </a:lnTo>
                    <a:lnTo>
                      <a:pt x="312" y="158"/>
                    </a:lnTo>
                    <a:lnTo>
                      <a:pt x="322" y="140"/>
                    </a:lnTo>
                    <a:lnTo>
                      <a:pt x="328" y="118"/>
                    </a:lnTo>
                    <a:lnTo>
                      <a:pt x="352" y="118"/>
                    </a:lnTo>
                    <a:lnTo>
                      <a:pt x="314" y="304"/>
                    </a:lnTo>
                    <a:lnTo>
                      <a:pt x="290" y="304"/>
                    </a:lnTo>
                    <a:lnTo>
                      <a:pt x="290" y="304"/>
                    </a:lnTo>
                    <a:lnTo>
                      <a:pt x="292" y="280"/>
                    </a:lnTo>
                    <a:lnTo>
                      <a:pt x="292" y="280"/>
                    </a:lnTo>
                    <a:lnTo>
                      <a:pt x="290" y="262"/>
                    </a:lnTo>
                    <a:lnTo>
                      <a:pt x="284" y="244"/>
                    </a:lnTo>
                    <a:lnTo>
                      <a:pt x="284" y="244"/>
                    </a:lnTo>
                    <a:lnTo>
                      <a:pt x="280" y="236"/>
                    </a:lnTo>
                    <a:lnTo>
                      <a:pt x="276" y="230"/>
                    </a:lnTo>
                    <a:lnTo>
                      <a:pt x="270" y="224"/>
                    </a:lnTo>
                    <a:lnTo>
                      <a:pt x="264" y="222"/>
                    </a:lnTo>
                    <a:lnTo>
                      <a:pt x="264" y="222"/>
                    </a:lnTo>
                    <a:lnTo>
                      <a:pt x="248" y="218"/>
                    </a:lnTo>
                    <a:lnTo>
                      <a:pt x="226" y="216"/>
                    </a:lnTo>
                    <a:lnTo>
                      <a:pt x="204" y="216"/>
                    </a:lnTo>
                    <a:lnTo>
                      <a:pt x="162" y="416"/>
                    </a:lnTo>
                    <a:lnTo>
                      <a:pt x="222" y="416"/>
                    </a:lnTo>
                    <a:lnTo>
                      <a:pt x="222" y="416"/>
                    </a:lnTo>
                    <a:lnTo>
                      <a:pt x="256" y="414"/>
                    </a:lnTo>
                    <a:lnTo>
                      <a:pt x="288" y="410"/>
                    </a:lnTo>
                    <a:lnTo>
                      <a:pt x="288" y="410"/>
                    </a:lnTo>
                    <a:lnTo>
                      <a:pt x="302" y="406"/>
                    </a:lnTo>
                    <a:lnTo>
                      <a:pt x="318" y="398"/>
                    </a:lnTo>
                    <a:lnTo>
                      <a:pt x="334" y="388"/>
                    </a:lnTo>
                    <a:lnTo>
                      <a:pt x="350" y="376"/>
                    </a:lnTo>
                    <a:lnTo>
                      <a:pt x="350" y="376"/>
                    </a:lnTo>
                    <a:lnTo>
                      <a:pt x="366" y="360"/>
                    </a:lnTo>
                    <a:lnTo>
                      <a:pt x="382" y="342"/>
                    </a:lnTo>
                    <a:lnTo>
                      <a:pt x="398" y="318"/>
                    </a:lnTo>
                    <a:lnTo>
                      <a:pt x="412" y="292"/>
                    </a:lnTo>
                    <a:lnTo>
                      <a:pt x="436" y="292"/>
                    </a:lnTo>
                    <a:lnTo>
                      <a:pt x="400" y="440"/>
                    </a:lnTo>
                    <a:lnTo>
                      <a:pt x="0" y="440"/>
                    </a:lnTo>
                    <a:lnTo>
                      <a:pt x="4" y="416"/>
                    </a:lnTo>
                    <a:lnTo>
                      <a:pt x="58" y="416"/>
                    </a:lnTo>
                    <a:lnTo>
                      <a:pt x="142" y="24"/>
                    </a:lnTo>
                    <a:lnTo>
                      <a:pt x="80" y="24"/>
                    </a:lnTo>
                    <a:lnTo>
                      <a:pt x="86" y="0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24271" name="Freeform 15"/>
              <p:cNvSpPr>
                <a:spLocks/>
              </p:cNvSpPr>
              <p:nvPr/>
            </p:nvSpPr>
            <p:spPr bwMode="auto">
              <a:xfrm>
                <a:off x="3854" y="1945"/>
                <a:ext cx="533" cy="441"/>
              </a:xfrm>
              <a:custGeom>
                <a:avLst/>
                <a:gdLst/>
                <a:ahLst/>
                <a:cxnLst>
                  <a:cxn ang="0">
                    <a:pos x="266" y="0"/>
                  </a:cxn>
                  <a:cxn ang="0">
                    <a:pos x="400" y="280"/>
                  </a:cxn>
                  <a:cxn ang="0">
                    <a:pos x="400" y="280"/>
                  </a:cxn>
                  <a:cxn ang="0">
                    <a:pos x="454" y="24"/>
                  </a:cxn>
                  <a:cxn ang="0">
                    <a:pos x="400" y="24"/>
                  </a:cxn>
                  <a:cxn ang="0">
                    <a:pos x="404" y="0"/>
                  </a:cxn>
                  <a:cxn ang="0">
                    <a:pos x="532" y="0"/>
                  </a:cxn>
                  <a:cxn ang="0">
                    <a:pos x="526" y="24"/>
                  </a:cxn>
                  <a:cxn ang="0">
                    <a:pos x="476" y="24"/>
                  </a:cxn>
                  <a:cxn ang="0">
                    <a:pos x="390" y="444"/>
                  </a:cxn>
                  <a:cxn ang="0">
                    <a:pos x="364" y="444"/>
                  </a:cxn>
                  <a:cxn ang="0">
                    <a:pos x="164" y="24"/>
                  </a:cxn>
                  <a:cxn ang="0">
                    <a:pos x="162" y="24"/>
                  </a:cxn>
                  <a:cxn ang="0">
                    <a:pos x="80" y="416"/>
                  </a:cxn>
                  <a:cxn ang="0">
                    <a:pos x="130" y="416"/>
                  </a:cxn>
                  <a:cxn ang="0">
                    <a:pos x="126" y="440"/>
                  </a:cxn>
                  <a:cxn ang="0">
                    <a:pos x="0" y="440"/>
                  </a:cxn>
                  <a:cxn ang="0">
                    <a:pos x="6" y="416"/>
                  </a:cxn>
                  <a:cxn ang="0">
                    <a:pos x="56" y="416"/>
                  </a:cxn>
                  <a:cxn ang="0">
                    <a:pos x="140" y="24"/>
                  </a:cxn>
                  <a:cxn ang="0">
                    <a:pos x="82" y="24"/>
                  </a:cxn>
                  <a:cxn ang="0">
                    <a:pos x="86" y="0"/>
                  </a:cxn>
                  <a:cxn ang="0">
                    <a:pos x="266" y="0"/>
                  </a:cxn>
                </a:cxnLst>
                <a:rect l="0" t="0" r="r" b="b"/>
                <a:pathLst>
                  <a:path w="532" h="444">
                    <a:moveTo>
                      <a:pt x="266" y="0"/>
                    </a:moveTo>
                    <a:lnTo>
                      <a:pt x="400" y="280"/>
                    </a:lnTo>
                    <a:lnTo>
                      <a:pt x="400" y="280"/>
                    </a:lnTo>
                    <a:lnTo>
                      <a:pt x="454" y="24"/>
                    </a:lnTo>
                    <a:lnTo>
                      <a:pt x="400" y="24"/>
                    </a:lnTo>
                    <a:lnTo>
                      <a:pt x="404" y="0"/>
                    </a:lnTo>
                    <a:lnTo>
                      <a:pt x="532" y="0"/>
                    </a:lnTo>
                    <a:lnTo>
                      <a:pt x="526" y="24"/>
                    </a:lnTo>
                    <a:lnTo>
                      <a:pt x="476" y="24"/>
                    </a:lnTo>
                    <a:lnTo>
                      <a:pt x="390" y="444"/>
                    </a:lnTo>
                    <a:lnTo>
                      <a:pt x="364" y="444"/>
                    </a:lnTo>
                    <a:lnTo>
                      <a:pt x="164" y="24"/>
                    </a:lnTo>
                    <a:lnTo>
                      <a:pt x="162" y="24"/>
                    </a:lnTo>
                    <a:lnTo>
                      <a:pt x="80" y="416"/>
                    </a:lnTo>
                    <a:lnTo>
                      <a:pt x="130" y="416"/>
                    </a:lnTo>
                    <a:lnTo>
                      <a:pt x="126" y="440"/>
                    </a:lnTo>
                    <a:lnTo>
                      <a:pt x="0" y="440"/>
                    </a:lnTo>
                    <a:lnTo>
                      <a:pt x="6" y="416"/>
                    </a:lnTo>
                    <a:lnTo>
                      <a:pt x="56" y="416"/>
                    </a:lnTo>
                    <a:lnTo>
                      <a:pt x="140" y="24"/>
                    </a:lnTo>
                    <a:lnTo>
                      <a:pt x="82" y="24"/>
                    </a:lnTo>
                    <a:lnTo>
                      <a:pt x="86" y="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24272" name="Freeform 16"/>
              <p:cNvSpPr>
                <a:spLocks/>
              </p:cNvSpPr>
              <p:nvPr/>
            </p:nvSpPr>
            <p:spPr bwMode="auto">
              <a:xfrm>
                <a:off x="4361" y="1934"/>
                <a:ext cx="468" cy="452"/>
              </a:xfrm>
              <a:custGeom>
                <a:avLst/>
                <a:gdLst/>
                <a:ahLst/>
                <a:cxnLst>
                  <a:cxn ang="0">
                    <a:pos x="420" y="134"/>
                  </a:cxn>
                  <a:cxn ang="0">
                    <a:pos x="398" y="134"/>
                  </a:cxn>
                  <a:cxn ang="0">
                    <a:pos x="384" y="86"/>
                  </a:cxn>
                  <a:cxn ang="0">
                    <a:pos x="360" y="52"/>
                  </a:cxn>
                  <a:cxn ang="0">
                    <a:pos x="344" y="38"/>
                  </a:cxn>
                  <a:cxn ang="0">
                    <a:pos x="306" y="24"/>
                  </a:cxn>
                  <a:cxn ang="0">
                    <a:pos x="284" y="22"/>
                  </a:cxn>
                  <a:cxn ang="0">
                    <a:pos x="244" y="28"/>
                  </a:cxn>
                  <a:cxn ang="0">
                    <a:pos x="220" y="36"/>
                  </a:cxn>
                  <a:cxn ang="0">
                    <a:pos x="200" y="50"/>
                  </a:cxn>
                  <a:cxn ang="0">
                    <a:pos x="190" y="58"/>
                  </a:cxn>
                  <a:cxn ang="0">
                    <a:pos x="174" y="80"/>
                  </a:cxn>
                  <a:cxn ang="0">
                    <a:pos x="158" y="110"/>
                  </a:cxn>
                  <a:cxn ang="0">
                    <a:pos x="130" y="200"/>
                  </a:cxn>
                  <a:cxn ang="0">
                    <a:pos x="120" y="250"/>
                  </a:cxn>
                  <a:cxn ang="0">
                    <a:pos x="108" y="324"/>
                  </a:cxn>
                  <a:cxn ang="0">
                    <a:pos x="106" y="350"/>
                  </a:cxn>
                  <a:cxn ang="0">
                    <a:pos x="112" y="380"/>
                  </a:cxn>
                  <a:cxn ang="0">
                    <a:pos x="132" y="408"/>
                  </a:cxn>
                  <a:cxn ang="0">
                    <a:pos x="146" y="420"/>
                  </a:cxn>
                  <a:cxn ang="0">
                    <a:pos x="182" y="432"/>
                  </a:cxn>
                  <a:cxn ang="0">
                    <a:pos x="204" y="434"/>
                  </a:cxn>
                  <a:cxn ang="0">
                    <a:pos x="242" y="430"/>
                  </a:cxn>
                  <a:cxn ang="0">
                    <a:pos x="272" y="420"/>
                  </a:cxn>
                  <a:cxn ang="0">
                    <a:pos x="292" y="400"/>
                  </a:cxn>
                  <a:cxn ang="0">
                    <a:pos x="302" y="372"/>
                  </a:cxn>
                  <a:cxn ang="0">
                    <a:pos x="306" y="356"/>
                  </a:cxn>
                  <a:cxn ang="0">
                    <a:pos x="256" y="308"/>
                  </a:cxn>
                  <a:cxn ang="0">
                    <a:pos x="470" y="286"/>
                  </a:cxn>
                  <a:cxn ang="0">
                    <a:pos x="420" y="308"/>
                  </a:cxn>
                  <a:cxn ang="0">
                    <a:pos x="406" y="376"/>
                  </a:cxn>
                  <a:cxn ang="0">
                    <a:pos x="360" y="412"/>
                  </a:cxn>
                  <a:cxn ang="0">
                    <a:pos x="310" y="438"/>
                  </a:cxn>
                  <a:cxn ang="0">
                    <a:pos x="258" y="452"/>
                  </a:cxn>
                  <a:cxn ang="0">
                    <a:pos x="200" y="458"/>
                  </a:cxn>
                  <a:cxn ang="0">
                    <a:pos x="178" y="456"/>
                  </a:cxn>
                  <a:cxn ang="0">
                    <a:pos x="138" y="450"/>
                  </a:cxn>
                  <a:cxn ang="0">
                    <a:pos x="102" y="436"/>
                  </a:cxn>
                  <a:cxn ang="0">
                    <a:pos x="70" y="416"/>
                  </a:cxn>
                  <a:cxn ang="0">
                    <a:pos x="56" y="402"/>
                  </a:cxn>
                  <a:cxn ang="0">
                    <a:pos x="32" y="372"/>
                  </a:cxn>
                  <a:cxn ang="0">
                    <a:pos x="14" y="340"/>
                  </a:cxn>
                  <a:cxn ang="0">
                    <a:pos x="4" y="306"/>
                  </a:cxn>
                  <a:cxn ang="0">
                    <a:pos x="0" y="270"/>
                  </a:cxn>
                  <a:cxn ang="0">
                    <a:pos x="2" y="244"/>
                  </a:cxn>
                  <a:cxn ang="0">
                    <a:pos x="12" y="196"/>
                  </a:cxn>
                  <a:cxn ang="0">
                    <a:pos x="34" y="150"/>
                  </a:cxn>
                  <a:cxn ang="0">
                    <a:pos x="68" y="104"/>
                  </a:cxn>
                  <a:cxn ang="0">
                    <a:pos x="88" y="84"/>
                  </a:cxn>
                  <a:cxn ang="0">
                    <a:pos x="134" y="46"/>
                  </a:cxn>
                  <a:cxn ang="0">
                    <a:pos x="182" y="20"/>
                  </a:cxn>
                  <a:cxn ang="0">
                    <a:pos x="232" y="4"/>
                  </a:cxn>
                  <a:cxn ang="0">
                    <a:pos x="284" y="0"/>
                  </a:cxn>
                  <a:cxn ang="0">
                    <a:pos x="302" y="0"/>
                  </a:cxn>
                  <a:cxn ang="0">
                    <a:pos x="346" y="12"/>
                  </a:cxn>
                  <a:cxn ang="0">
                    <a:pos x="372" y="24"/>
                  </a:cxn>
                  <a:cxn ang="0">
                    <a:pos x="392" y="28"/>
                  </a:cxn>
                  <a:cxn ang="0">
                    <a:pos x="402" y="28"/>
                  </a:cxn>
                  <a:cxn ang="0">
                    <a:pos x="416" y="16"/>
                  </a:cxn>
                  <a:cxn ang="0">
                    <a:pos x="446" y="8"/>
                  </a:cxn>
                </a:cxnLst>
                <a:rect l="0" t="0" r="r" b="b"/>
                <a:pathLst>
                  <a:path w="470" h="458">
                    <a:moveTo>
                      <a:pt x="446" y="8"/>
                    </a:moveTo>
                    <a:lnTo>
                      <a:pt x="420" y="134"/>
                    </a:lnTo>
                    <a:lnTo>
                      <a:pt x="398" y="134"/>
                    </a:lnTo>
                    <a:lnTo>
                      <a:pt x="398" y="134"/>
                    </a:lnTo>
                    <a:lnTo>
                      <a:pt x="392" y="110"/>
                    </a:lnTo>
                    <a:lnTo>
                      <a:pt x="384" y="86"/>
                    </a:lnTo>
                    <a:lnTo>
                      <a:pt x="374" y="68"/>
                    </a:lnTo>
                    <a:lnTo>
                      <a:pt x="360" y="52"/>
                    </a:lnTo>
                    <a:lnTo>
                      <a:pt x="360" y="52"/>
                    </a:lnTo>
                    <a:lnTo>
                      <a:pt x="344" y="38"/>
                    </a:lnTo>
                    <a:lnTo>
                      <a:pt x="326" y="30"/>
                    </a:lnTo>
                    <a:lnTo>
                      <a:pt x="306" y="24"/>
                    </a:lnTo>
                    <a:lnTo>
                      <a:pt x="284" y="22"/>
                    </a:lnTo>
                    <a:lnTo>
                      <a:pt x="284" y="22"/>
                    </a:lnTo>
                    <a:lnTo>
                      <a:pt x="258" y="24"/>
                    </a:lnTo>
                    <a:lnTo>
                      <a:pt x="244" y="28"/>
                    </a:lnTo>
                    <a:lnTo>
                      <a:pt x="232" y="32"/>
                    </a:lnTo>
                    <a:lnTo>
                      <a:pt x="220" y="36"/>
                    </a:lnTo>
                    <a:lnTo>
                      <a:pt x="210" y="42"/>
                    </a:lnTo>
                    <a:lnTo>
                      <a:pt x="200" y="50"/>
                    </a:lnTo>
                    <a:lnTo>
                      <a:pt x="190" y="58"/>
                    </a:lnTo>
                    <a:lnTo>
                      <a:pt x="190" y="58"/>
                    </a:lnTo>
                    <a:lnTo>
                      <a:pt x="182" y="66"/>
                    </a:lnTo>
                    <a:lnTo>
                      <a:pt x="174" y="80"/>
                    </a:lnTo>
                    <a:lnTo>
                      <a:pt x="164" y="94"/>
                    </a:lnTo>
                    <a:lnTo>
                      <a:pt x="158" y="110"/>
                    </a:lnTo>
                    <a:lnTo>
                      <a:pt x="144" y="150"/>
                    </a:lnTo>
                    <a:lnTo>
                      <a:pt x="130" y="200"/>
                    </a:lnTo>
                    <a:lnTo>
                      <a:pt x="130" y="200"/>
                    </a:lnTo>
                    <a:lnTo>
                      <a:pt x="120" y="250"/>
                    </a:lnTo>
                    <a:lnTo>
                      <a:pt x="112" y="292"/>
                    </a:lnTo>
                    <a:lnTo>
                      <a:pt x="108" y="324"/>
                    </a:lnTo>
                    <a:lnTo>
                      <a:pt x="106" y="350"/>
                    </a:lnTo>
                    <a:lnTo>
                      <a:pt x="106" y="350"/>
                    </a:lnTo>
                    <a:lnTo>
                      <a:pt x="108" y="366"/>
                    </a:lnTo>
                    <a:lnTo>
                      <a:pt x="112" y="380"/>
                    </a:lnTo>
                    <a:lnTo>
                      <a:pt x="120" y="396"/>
                    </a:lnTo>
                    <a:lnTo>
                      <a:pt x="132" y="408"/>
                    </a:lnTo>
                    <a:lnTo>
                      <a:pt x="132" y="408"/>
                    </a:lnTo>
                    <a:lnTo>
                      <a:pt x="146" y="420"/>
                    </a:lnTo>
                    <a:lnTo>
                      <a:pt x="162" y="428"/>
                    </a:lnTo>
                    <a:lnTo>
                      <a:pt x="182" y="432"/>
                    </a:lnTo>
                    <a:lnTo>
                      <a:pt x="204" y="434"/>
                    </a:lnTo>
                    <a:lnTo>
                      <a:pt x="204" y="434"/>
                    </a:lnTo>
                    <a:lnTo>
                      <a:pt x="224" y="434"/>
                    </a:lnTo>
                    <a:lnTo>
                      <a:pt x="242" y="430"/>
                    </a:lnTo>
                    <a:lnTo>
                      <a:pt x="258" y="426"/>
                    </a:lnTo>
                    <a:lnTo>
                      <a:pt x="272" y="420"/>
                    </a:lnTo>
                    <a:lnTo>
                      <a:pt x="282" y="410"/>
                    </a:lnTo>
                    <a:lnTo>
                      <a:pt x="292" y="400"/>
                    </a:lnTo>
                    <a:lnTo>
                      <a:pt x="298" y="388"/>
                    </a:lnTo>
                    <a:lnTo>
                      <a:pt x="302" y="372"/>
                    </a:lnTo>
                    <a:lnTo>
                      <a:pt x="302" y="372"/>
                    </a:lnTo>
                    <a:lnTo>
                      <a:pt x="306" y="356"/>
                    </a:lnTo>
                    <a:lnTo>
                      <a:pt x="316" y="308"/>
                    </a:lnTo>
                    <a:lnTo>
                      <a:pt x="256" y="308"/>
                    </a:lnTo>
                    <a:lnTo>
                      <a:pt x="260" y="286"/>
                    </a:lnTo>
                    <a:lnTo>
                      <a:pt x="470" y="286"/>
                    </a:lnTo>
                    <a:lnTo>
                      <a:pt x="466" y="308"/>
                    </a:lnTo>
                    <a:lnTo>
                      <a:pt x="420" y="308"/>
                    </a:lnTo>
                    <a:lnTo>
                      <a:pt x="406" y="376"/>
                    </a:lnTo>
                    <a:lnTo>
                      <a:pt x="406" y="376"/>
                    </a:lnTo>
                    <a:lnTo>
                      <a:pt x="384" y="396"/>
                    </a:lnTo>
                    <a:lnTo>
                      <a:pt x="360" y="412"/>
                    </a:lnTo>
                    <a:lnTo>
                      <a:pt x="336" y="426"/>
                    </a:lnTo>
                    <a:lnTo>
                      <a:pt x="310" y="438"/>
                    </a:lnTo>
                    <a:lnTo>
                      <a:pt x="284" y="446"/>
                    </a:lnTo>
                    <a:lnTo>
                      <a:pt x="258" y="452"/>
                    </a:lnTo>
                    <a:lnTo>
                      <a:pt x="230" y="456"/>
                    </a:lnTo>
                    <a:lnTo>
                      <a:pt x="200" y="458"/>
                    </a:lnTo>
                    <a:lnTo>
                      <a:pt x="200" y="458"/>
                    </a:lnTo>
                    <a:lnTo>
                      <a:pt x="178" y="456"/>
                    </a:lnTo>
                    <a:lnTo>
                      <a:pt x="158" y="454"/>
                    </a:lnTo>
                    <a:lnTo>
                      <a:pt x="138" y="450"/>
                    </a:lnTo>
                    <a:lnTo>
                      <a:pt x="118" y="444"/>
                    </a:lnTo>
                    <a:lnTo>
                      <a:pt x="102" y="436"/>
                    </a:lnTo>
                    <a:lnTo>
                      <a:pt x="84" y="426"/>
                    </a:lnTo>
                    <a:lnTo>
                      <a:pt x="70" y="416"/>
                    </a:lnTo>
                    <a:lnTo>
                      <a:pt x="56" y="402"/>
                    </a:lnTo>
                    <a:lnTo>
                      <a:pt x="56" y="402"/>
                    </a:lnTo>
                    <a:lnTo>
                      <a:pt x="42" y="388"/>
                    </a:lnTo>
                    <a:lnTo>
                      <a:pt x="32" y="372"/>
                    </a:lnTo>
                    <a:lnTo>
                      <a:pt x="22" y="358"/>
                    </a:lnTo>
                    <a:lnTo>
                      <a:pt x="14" y="340"/>
                    </a:lnTo>
                    <a:lnTo>
                      <a:pt x="8" y="324"/>
                    </a:lnTo>
                    <a:lnTo>
                      <a:pt x="4" y="306"/>
                    </a:lnTo>
                    <a:lnTo>
                      <a:pt x="2" y="288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2" y="244"/>
                    </a:lnTo>
                    <a:lnTo>
                      <a:pt x="6" y="220"/>
                    </a:lnTo>
                    <a:lnTo>
                      <a:pt x="12" y="196"/>
                    </a:lnTo>
                    <a:lnTo>
                      <a:pt x="22" y="172"/>
                    </a:lnTo>
                    <a:lnTo>
                      <a:pt x="34" y="150"/>
                    </a:lnTo>
                    <a:lnTo>
                      <a:pt x="50" y="126"/>
                    </a:lnTo>
                    <a:lnTo>
                      <a:pt x="68" y="104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110" y="64"/>
                    </a:lnTo>
                    <a:lnTo>
                      <a:pt x="134" y="46"/>
                    </a:lnTo>
                    <a:lnTo>
                      <a:pt x="158" y="32"/>
                    </a:lnTo>
                    <a:lnTo>
                      <a:pt x="182" y="20"/>
                    </a:lnTo>
                    <a:lnTo>
                      <a:pt x="206" y="12"/>
                    </a:lnTo>
                    <a:lnTo>
                      <a:pt x="232" y="4"/>
                    </a:lnTo>
                    <a:lnTo>
                      <a:pt x="258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302" y="0"/>
                    </a:lnTo>
                    <a:lnTo>
                      <a:pt x="322" y="6"/>
                    </a:lnTo>
                    <a:lnTo>
                      <a:pt x="346" y="12"/>
                    </a:lnTo>
                    <a:lnTo>
                      <a:pt x="372" y="24"/>
                    </a:lnTo>
                    <a:lnTo>
                      <a:pt x="372" y="24"/>
                    </a:lnTo>
                    <a:lnTo>
                      <a:pt x="382" y="28"/>
                    </a:lnTo>
                    <a:lnTo>
                      <a:pt x="392" y="28"/>
                    </a:lnTo>
                    <a:lnTo>
                      <a:pt x="392" y="28"/>
                    </a:lnTo>
                    <a:lnTo>
                      <a:pt x="402" y="28"/>
                    </a:lnTo>
                    <a:lnTo>
                      <a:pt x="410" y="24"/>
                    </a:lnTo>
                    <a:lnTo>
                      <a:pt x="416" y="16"/>
                    </a:lnTo>
                    <a:lnTo>
                      <a:pt x="422" y="8"/>
                    </a:lnTo>
                    <a:lnTo>
                      <a:pt x="446" y="8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24273" name="Freeform 17"/>
              <p:cNvSpPr>
                <a:spLocks/>
              </p:cNvSpPr>
              <p:nvPr/>
            </p:nvSpPr>
            <p:spPr bwMode="auto">
              <a:xfrm>
                <a:off x="230" y="844"/>
                <a:ext cx="5300" cy="719"/>
              </a:xfrm>
              <a:custGeom>
                <a:avLst/>
                <a:gdLst/>
                <a:ahLst/>
                <a:cxnLst>
                  <a:cxn ang="0">
                    <a:pos x="2650" y="398"/>
                  </a:cxn>
                  <a:cxn ang="0">
                    <a:pos x="2304" y="392"/>
                  </a:cxn>
                  <a:cxn ang="0">
                    <a:pos x="1964" y="372"/>
                  </a:cxn>
                  <a:cxn ang="0">
                    <a:pos x="1626" y="340"/>
                  </a:cxn>
                  <a:cxn ang="0">
                    <a:pos x="1292" y="296"/>
                  </a:cxn>
                  <a:cxn ang="0">
                    <a:pos x="962" y="240"/>
                  </a:cxn>
                  <a:cxn ang="0">
                    <a:pos x="636" y="172"/>
                  </a:cxn>
                  <a:cxn ang="0">
                    <a:pos x="316" y="92"/>
                  </a:cxn>
                  <a:cxn ang="0">
                    <a:pos x="0" y="0"/>
                  </a:cxn>
                  <a:cxn ang="0">
                    <a:pos x="72" y="42"/>
                  </a:cxn>
                  <a:cxn ang="0">
                    <a:pos x="222" y="122"/>
                  </a:cxn>
                  <a:cxn ang="0">
                    <a:pos x="374" y="198"/>
                  </a:cxn>
                  <a:cxn ang="0">
                    <a:pos x="528" y="270"/>
                  </a:cxn>
                  <a:cxn ang="0">
                    <a:pos x="684" y="336"/>
                  </a:cxn>
                  <a:cxn ang="0">
                    <a:pos x="844" y="398"/>
                  </a:cxn>
                  <a:cxn ang="0">
                    <a:pos x="1006" y="454"/>
                  </a:cxn>
                  <a:cxn ang="0">
                    <a:pos x="1170" y="504"/>
                  </a:cxn>
                  <a:cxn ang="0">
                    <a:pos x="1338" y="550"/>
                  </a:cxn>
                  <a:cxn ang="0">
                    <a:pos x="1506" y="590"/>
                  </a:cxn>
                  <a:cxn ang="0">
                    <a:pos x="1678" y="626"/>
                  </a:cxn>
                  <a:cxn ang="0">
                    <a:pos x="1850" y="654"/>
                  </a:cxn>
                  <a:cxn ang="0">
                    <a:pos x="2024" y="678"/>
                  </a:cxn>
                  <a:cxn ang="0">
                    <a:pos x="2202" y="696"/>
                  </a:cxn>
                  <a:cxn ang="0">
                    <a:pos x="2380" y="708"/>
                  </a:cxn>
                  <a:cxn ang="0">
                    <a:pos x="2558" y="714"/>
                  </a:cxn>
                  <a:cxn ang="0">
                    <a:pos x="2650" y="714"/>
                  </a:cxn>
                  <a:cxn ang="0">
                    <a:pos x="2830" y="712"/>
                  </a:cxn>
                  <a:cxn ang="0">
                    <a:pos x="3008" y="702"/>
                  </a:cxn>
                  <a:cxn ang="0">
                    <a:pos x="3186" y="688"/>
                  </a:cxn>
                  <a:cxn ang="0">
                    <a:pos x="3362" y="666"/>
                  </a:cxn>
                  <a:cxn ang="0">
                    <a:pos x="3536" y="640"/>
                  </a:cxn>
                  <a:cxn ang="0">
                    <a:pos x="3708" y="608"/>
                  </a:cxn>
                  <a:cxn ang="0">
                    <a:pos x="3878" y="570"/>
                  </a:cxn>
                  <a:cxn ang="0">
                    <a:pos x="4044" y="528"/>
                  </a:cxn>
                  <a:cxn ang="0">
                    <a:pos x="4210" y="480"/>
                  </a:cxn>
                  <a:cxn ang="0">
                    <a:pos x="4374" y="426"/>
                  </a:cxn>
                  <a:cxn ang="0">
                    <a:pos x="4534" y="368"/>
                  </a:cxn>
                  <a:cxn ang="0">
                    <a:pos x="4692" y="304"/>
                  </a:cxn>
                  <a:cxn ang="0">
                    <a:pos x="4848" y="234"/>
                  </a:cxn>
                  <a:cxn ang="0">
                    <a:pos x="5002" y="162"/>
                  </a:cxn>
                  <a:cxn ang="0">
                    <a:pos x="5152" y="84"/>
                  </a:cxn>
                  <a:cxn ang="0">
                    <a:pos x="5300" y="0"/>
                  </a:cxn>
                  <a:cxn ang="0">
                    <a:pos x="5142" y="48"/>
                  </a:cxn>
                  <a:cxn ang="0">
                    <a:pos x="4824" y="134"/>
                  </a:cxn>
                  <a:cxn ang="0">
                    <a:pos x="4500" y="208"/>
                  </a:cxn>
                  <a:cxn ang="0">
                    <a:pos x="4172" y="270"/>
                  </a:cxn>
                  <a:cxn ang="0">
                    <a:pos x="3840" y="320"/>
                  </a:cxn>
                  <a:cxn ang="0">
                    <a:pos x="3504" y="358"/>
                  </a:cxn>
                  <a:cxn ang="0">
                    <a:pos x="3164" y="384"/>
                  </a:cxn>
                  <a:cxn ang="0">
                    <a:pos x="2822" y="396"/>
                  </a:cxn>
                  <a:cxn ang="0">
                    <a:pos x="2650" y="398"/>
                  </a:cxn>
                </a:cxnLst>
                <a:rect l="0" t="0" r="r" b="b"/>
                <a:pathLst>
                  <a:path w="5300" h="714">
                    <a:moveTo>
                      <a:pt x="2650" y="398"/>
                    </a:moveTo>
                    <a:lnTo>
                      <a:pt x="2650" y="398"/>
                    </a:lnTo>
                    <a:lnTo>
                      <a:pt x="2476" y="396"/>
                    </a:lnTo>
                    <a:lnTo>
                      <a:pt x="2304" y="392"/>
                    </a:lnTo>
                    <a:lnTo>
                      <a:pt x="2134" y="384"/>
                    </a:lnTo>
                    <a:lnTo>
                      <a:pt x="1964" y="372"/>
                    </a:lnTo>
                    <a:lnTo>
                      <a:pt x="1794" y="358"/>
                    </a:lnTo>
                    <a:lnTo>
                      <a:pt x="1626" y="340"/>
                    </a:lnTo>
                    <a:lnTo>
                      <a:pt x="1458" y="320"/>
                    </a:lnTo>
                    <a:lnTo>
                      <a:pt x="1292" y="296"/>
                    </a:lnTo>
                    <a:lnTo>
                      <a:pt x="1126" y="270"/>
                    </a:lnTo>
                    <a:lnTo>
                      <a:pt x="962" y="240"/>
                    </a:lnTo>
                    <a:lnTo>
                      <a:pt x="800" y="208"/>
                    </a:lnTo>
                    <a:lnTo>
                      <a:pt x="636" y="172"/>
                    </a:lnTo>
                    <a:lnTo>
                      <a:pt x="476" y="134"/>
                    </a:lnTo>
                    <a:lnTo>
                      <a:pt x="316" y="92"/>
                    </a:lnTo>
                    <a:lnTo>
                      <a:pt x="156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2" y="42"/>
                    </a:lnTo>
                    <a:lnTo>
                      <a:pt x="146" y="84"/>
                    </a:lnTo>
                    <a:lnTo>
                      <a:pt x="222" y="122"/>
                    </a:lnTo>
                    <a:lnTo>
                      <a:pt x="296" y="162"/>
                    </a:lnTo>
                    <a:lnTo>
                      <a:pt x="374" y="198"/>
                    </a:lnTo>
                    <a:lnTo>
                      <a:pt x="450" y="234"/>
                    </a:lnTo>
                    <a:lnTo>
                      <a:pt x="528" y="270"/>
                    </a:lnTo>
                    <a:lnTo>
                      <a:pt x="606" y="304"/>
                    </a:lnTo>
                    <a:lnTo>
                      <a:pt x="684" y="336"/>
                    </a:lnTo>
                    <a:lnTo>
                      <a:pt x="764" y="368"/>
                    </a:lnTo>
                    <a:lnTo>
                      <a:pt x="844" y="398"/>
                    </a:lnTo>
                    <a:lnTo>
                      <a:pt x="926" y="426"/>
                    </a:lnTo>
                    <a:lnTo>
                      <a:pt x="1006" y="454"/>
                    </a:lnTo>
                    <a:lnTo>
                      <a:pt x="1088" y="480"/>
                    </a:lnTo>
                    <a:lnTo>
                      <a:pt x="1170" y="504"/>
                    </a:lnTo>
                    <a:lnTo>
                      <a:pt x="1254" y="528"/>
                    </a:lnTo>
                    <a:lnTo>
                      <a:pt x="1338" y="550"/>
                    </a:lnTo>
                    <a:lnTo>
                      <a:pt x="1422" y="570"/>
                    </a:lnTo>
                    <a:lnTo>
                      <a:pt x="1506" y="590"/>
                    </a:lnTo>
                    <a:lnTo>
                      <a:pt x="1592" y="608"/>
                    </a:lnTo>
                    <a:lnTo>
                      <a:pt x="1678" y="626"/>
                    </a:lnTo>
                    <a:lnTo>
                      <a:pt x="1764" y="640"/>
                    </a:lnTo>
                    <a:lnTo>
                      <a:pt x="1850" y="654"/>
                    </a:lnTo>
                    <a:lnTo>
                      <a:pt x="1938" y="666"/>
                    </a:lnTo>
                    <a:lnTo>
                      <a:pt x="2024" y="678"/>
                    </a:lnTo>
                    <a:lnTo>
                      <a:pt x="2112" y="688"/>
                    </a:lnTo>
                    <a:lnTo>
                      <a:pt x="2202" y="696"/>
                    </a:lnTo>
                    <a:lnTo>
                      <a:pt x="2290" y="702"/>
                    </a:lnTo>
                    <a:lnTo>
                      <a:pt x="2380" y="708"/>
                    </a:lnTo>
                    <a:lnTo>
                      <a:pt x="2468" y="712"/>
                    </a:lnTo>
                    <a:lnTo>
                      <a:pt x="2558" y="714"/>
                    </a:lnTo>
                    <a:lnTo>
                      <a:pt x="2650" y="714"/>
                    </a:lnTo>
                    <a:lnTo>
                      <a:pt x="2650" y="714"/>
                    </a:lnTo>
                    <a:lnTo>
                      <a:pt x="2740" y="714"/>
                    </a:lnTo>
                    <a:lnTo>
                      <a:pt x="2830" y="712"/>
                    </a:lnTo>
                    <a:lnTo>
                      <a:pt x="2920" y="708"/>
                    </a:lnTo>
                    <a:lnTo>
                      <a:pt x="3008" y="702"/>
                    </a:lnTo>
                    <a:lnTo>
                      <a:pt x="3098" y="696"/>
                    </a:lnTo>
                    <a:lnTo>
                      <a:pt x="3186" y="688"/>
                    </a:lnTo>
                    <a:lnTo>
                      <a:pt x="3274" y="678"/>
                    </a:lnTo>
                    <a:lnTo>
                      <a:pt x="3362" y="666"/>
                    </a:lnTo>
                    <a:lnTo>
                      <a:pt x="3448" y="654"/>
                    </a:lnTo>
                    <a:lnTo>
                      <a:pt x="3536" y="640"/>
                    </a:lnTo>
                    <a:lnTo>
                      <a:pt x="3622" y="626"/>
                    </a:lnTo>
                    <a:lnTo>
                      <a:pt x="3708" y="608"/>
                    </a:lnTo>
                    <a:lnTo>
                      <a:pt x="3792" y="590"/>
                    </a:lnTo>
                    <a:lnTo>
                      <a:pt x="3878" y="570"/>
                    </a:lnTo>
                    <a:lnTo>
                      <a:pt x="3962" y="550"/>
                    </a:lnTo>
                    <a:lnTo>
                      <a:pt x="4044" y="528"/>
                    </a:lnTo>
                    <a:lnTo>
                      <a:pt x="4128" y="504"/>
                    </a:lnTo>
                    <a:lnTo>
                      <a:pt x="4210" y="480"/>
                    </a:lnTo>
                    <a:lnTo>
                      <a:pt x="4292" y="454"/>
                    </a:lnTo>
                    <a:lnTo>
                      <a:pt x="4374" y="426"/>
                    </a:lnTo>
                    <a:lnTo>
                      <a:pt x="4454" y="398"/>
                    </a:lnTo>
                    <a:lnTo>
                      <a:pt x="4534" y="368"/>
                    </a:lnTo>
                    <a:lnTo>
                      <a:pt x="4614" y="336"/>
                    </a:lnTo>
                    <a:lnTo>
                      <a:pt x="4692" y="304"/>
                    </a:lnTo>
                    <a:lnTo>
                      <a:pt x="4772" y="270"/>
                    </a:lnTo>
                    <a:lnTo>
                      <a:pt x="4848" y="234"/>
                    </a:lnTo>
                    <a:lnTo>
                      <a:pt x="4926" y="198"/>
                    </a:lnTo>
                    <a:lnTo>
                      <a:pt x="5002" y="162"/>
                    </a:lnTo>
                    <a:lnTo>
                      <a:pt x="5078" y="122"/>
                    </a:lnTo>
                    <a:lnTo>
                      <a:pt x="5152" y="84"/>
                    </a:lnTo>
                    <a:lnTo>
                      <a:pt x="5226" y="42"/>
                    </a:lnTo>
                    <a:lnTo>
                      <a:pt x="5300" y="0"/>
                    </a:lnTo>
                    <a:lnTo>
                      <a:pt x="5300" y="0"/>
                    </a:lnTo>
                    <a:lnTo>
                      <a:pt x="5142" y="48"/>
                    </a:lnTo>
                    <a:lnTo>
                      <a:pt x="4984" y="92"/>
                    </a:lnTo>
                    <a:lnTo>
                      <a:pt x="4824" y="134"/>
                    </a:lnTo>
                    <a:lnTo>
                      <a:pt x="4662" y="172"/>
                    </a:lnTo>
                    <a:lnTo>
                      <a:pt x="4500" y="208"/>
                    </a:lnTo>
                    <a:lnTo>
                      <a:pt x="4336" y="240"/>
                    </a:lnTo>
                    <a:lnTo>
                      <a:pt x="4172" y="270"/>
                    </a:lnTo>
                    <a:lnTo>
                      <a:pt x="4006" y="296"/>
                    </a:lnTo>
                    <a:lnTo>
                      <a:pt x="3840" y="320"/>
                    </a:lnTo>
                    <a:lnTo>
                      <a:pt x="3672" y="340"/>
                    </a:lnTo>
                    <a:lnTo>
                      <a:pt x="3504" y="358"/>
                    </a:lnTo>
                    <a:lnTo>
                      <a:pt x="3334" y="372"/>
                    </a:lnTo>
                    <a:lnTo>
                      <a:pt x="3164" y="384"/>
                    </a:lnTo>
                    <a:lnTo>
                      <a:pt x="2994" y="392"/>
                    </a:lnTo>
                    <a:lnTo>
                      <a:pt x="2822" y="396"/>
                    </a:lnTo>
                    <a:lnTo>
                      <a:pt x="2650" y="398"/>
                    </a:lnTo>
                    <a:lnTo>
                      <a:pt x="2650" y="398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24274" name="Freeform 18"/>
              <p:cNvSpPr>
                <a:spLocks/>
              </p:cNvSpPr>
              <p:nvPr/>
            </p:nvSpPr>
            <p:spPr bwMode="auto">
              <a:xfrm>
                <a:off x="230" y="2757"/>
                <a:ext cx="5300" cy="719"/>
              </a:xfrm>
              <a:custGeom>
                <a:avLst/>
                <a:gdLst/>
                <a:ahLst/>
                <a:cxnLst>
                  <a:cxn ang="0">
                    <a:pos x="2650" y="316"/>
                  </a:cxn>
                  <a:cxn ang="0">
                    <a:pos x="2304" y="322"/>
                  </a:cxn>
                  <a:cxn ang="0">
                    <a:pos x="1964" y="342"/>
                  </a:cxn>
                  <a:cxn ang="0">
                    <a:pos x="1626" y="374"/>
                  </a:cxn>
                  <a:cxn ang="0">
                    <a:pos x="1292" y="418"/>
                  </a:cxn>
                  <a:cxn ang="0">
                    <a:pos x="962" y="474"/>
                  </a:cxn>
                  <a:cxn ang="0">
                    <a:pos x="636" y="544"/>
                  </a:cxn>
                  <a:cxn ang="0">
                    <a:pos x="316" y="624"/>
                  </a:cxn>
                  <a:cxn ang="0">
                    <a:pos x="0" y="714"/>
                  </a:cxn>
                  <a:cxn ang="0">
                    <a:pos x="72" y="672"/>
                  </a:cxn>
                  <a:cxn ang="0">
                    <a:pos x="222" y="592"/>
                  </a:cxn>
                  <a:cxn ang="0">
                    <a:pos x="374" y="516"/>
                  </a:cxn>
                  <a:cxn ang="0">
                    <a:pos x="528" y="446"/>
                  </a:cxn>
                  <a:cxn ang="0">
                    <a:pos x="684" y="380"/>
                  </a:cxn>
                  <a:cxn ang="0">
                    <a:pos x="844" y="318"/>
                  </a:cxn>
                  <a:cxn ang="0">
                    <a:pos x="1006" y="262"/>
                  </a:cxn>
                  <a:cxn ang="0">
                    <a:pos x="1170" y="210"/>
                  </a:cxn>
                  <a:cxn ang="0">
                    <a:pos x="1338" y="166"/>
                  </a:cxn>
                  <a:cxn ang="0">
                    <a:pos x="1506" y="124"/>
                  </a:cxn>
                  <a:cxn ang="0">
                    <a:pos x="1678" y="90"/>
                  </a:cxn>
                  <a:cxn ang="0">
                    <a:pos x="1850" y="60"/>
                  </a:cxn>
                  <a:cxn ang="0">
                    <a:pos x="2024" y="38"/>
                  </a:cxn>
                  <a:cxn ang="0">
                    <a:pos x="2202" y="20"/>
                  </a:cxn>
                  <a:cxn ang="0">
                    <a:pos x="2380" y="8"/>
                  </a:cxn>
                  <a:cxn ang="0">
                    <a:pos x="2558" y="2"/>
                  </a:cxn>
                  <a:cxn ang="0">
                    <a:pos x="2650" y="0"/>
                  </a:cxn>
                  <a:cxn ang="0">
                    <a:pos x="2830" y="4"/>
                  </a:cxn>
                  <a:cxn ang="0">
                    <a:pos x="3008" y="12"/>
                  </a:cxn>
                  <a:cxn ang="0">
                    <a:pos x="3186" y="28"/>
                  </a:cxn>
                  <a:cxn ang="0">
                    <a:pos x="3362" y="48"/>
                  </a:cxn>
                  <a:cxn ang="0">
                    <a:pos x="3536" y="74"/>
                  </a:cxn>
                  <a:cxn ang="0">
                    <a:pos x="3708" y="106"/>
                  </a:cxn>
                  <a:cxn ang="0">
                    <a:pos x="3878" y="144"/>
                  </a:cxn>
                  <a:cxn ang="0">
                    <a:pos x="4044" y="188"/>
                  </a:cxn>
                  <a:cxn ang="0">
                    <a:pos x="4210" y="236"/>
                  </a:cxn>
                  <a:cxn ang="0">
                    <a:pos x="4374" y="290"/>
                  </a:cxn>
                  <a:cxn ang="0">
                    <a:pos x="4534" y="348"/>
                  </a:cxn>
                  <a:cxn ang="0">
                    <a:pos x="4692" y="412"/>
                  </a:cxn>
                  <a:cxn ang="0">
                    <a:pos x="4848" y="480"/>
                  </a:cxn>
                  <a:cxn ang="0">
                    <a:pos x="5002" y="554"/>
                  </a:cxn>
                  <a:cxn ang="0">
                    <a:pos x="5152" y="632"/>
                  </a:cxn>
                  <a:cxn ang="0">
                    <a:pos x="5300" y="714"/>
                  </a:cxn>
                  <a:cxn ang="0">
                    <a:pos x="5142" y="668"/>
                  </a:cxn>
                  <a:cxn ang="0">
                    <a:pos x="4824" y="582"/>
                  </a:cxn>
                  <a:cxn ang="0">
                    <a:pos x="4500" y="508"/>
                  </a:cxn>
                  <a:cxn ang="0">
                    <a:pos x="4172" y="446"/>
                  </a:cxn>
                  <a:cxn ang="0">
                    <a:pos x="3840" y="394"/>
                  </a:cxn>
                  <a:cxn ang="0">
                    <a:pos x="3504" y="356"/>
                  </a:cxn>
                  <a:cxn ang="0">
                    <a:pos x="3164" y="330"/>
                  </a:cxn>
                  <a:cxn ang="0">
                    <a:pos x="2822" y="318"/>
                  </a:cxn>
                  <a:cxn ang="0">
                    <a:pos x="2650" y="316"/>
                  </a:cxn>
                </a:cxnLst>
                <a:rect l="0" t="0" r="r" b="b"/>
                <a:pathLst>
                  <a:path w="5300" h="714">
                    <a:moveTo>
                      <a:pt x="2650" y="316"/>
                    </a:moveTo>
                    <a:lnTo>
                      <a:pt x="2650" y="316"/>
                    </a:lnTo>
                    <a:lnTo>
                      <a:pt x="2476" y="318"/>
                    </a:lnTo>
                    <a:lnTo>
                      <a:pt x="2304" y="322"/>
                    </a:lnTo>
                    <a:lnTo>
                      <a:pt x="2134" y="330"/>
                    </a:lnTo>
                    <a:lnTo>
                      <a:pt x="1964" y="342"/>
                    </a:lnTo>
                    <a:lnTo>
                      <a:pt x="1794" y="356"/>
                    </a:lnTo>
                    <a:lnTo>
                      <a:pt x="1626" y="374"/>
                    </a:lnTo>
                    <a:lnTo>
                      <a:pt x="1458" y="394"/>
                    </a:lnTo>
                    <a:lnTo>
                      <a:pt x="1292" y="418"/>
                    </a:lnTo>
                    <a:lnTo>
                      <a:pt x="1126" y="446"/>
                    </a:lnTo>
                    <a:lnTo>
                      <a:pt x="962" y="474"/>
                    </a:lnTo>
                    <a:lnTo>
                      <a:pt x="800" y="508"/>
                    </a:lnTo>
                    <a:lnTo>
                      <a:pt x="636" y="544"/>
                    </a:lnTo>
                    <a:lnTo>
                      <a:pt x="476" y="582"/>
                    </a:lnTo>
                    <a:lnTo>
                      <a:pt x="316" y="624"/>
                    </a:lnTo>
                    <a:lnTo>
                      <a:pt x="156" y="668"/>
                    </a:lnTo>
                    <a:lnTo>
                      <a:pt x="0" y="714"/>
                    </a:lnTo>
                    <a:lnTo>
                      <a:pt x="0" y="714"/>
                    </a:lnTo>
                    <a:lnTo>
                      <a:pt x="72" y="672"/>
                    </a:lnTo>
                    <a:lnTo>
                      <a:pt x="146" y="632"/>
                    </a:lnTo>
                    <a:lnTo>
                      <a:pt x="222" y="592"/>
                    </a:lnTo>
                    <a:lnTo>
                      <a:pt x="296" y="554"/>
                    </a:lnTo>
                    <a:lnTo>
                      <a:pt x="374" y="516"/>
                    </a:lnTo>
                    <a:lnTo>
                      <a:pt x="450" y="480"/>
                    </a:lnTo>
                    <a:lnTo>
                      <a:pt x="528" y="446"/>
                    </a:lnTo>
                    <a:lnTo>
                      <a:pt x="606" y="412"/>
                    </a:lnTo>
                    <a:lnTo>
                      <a:pt x="684" y="380"/>
                    </a:lnTo>
                    <a:lnTo>
                      <a:pt x="764" y="348"/>
                    </a:lnTo>
                    <a:lnTo>
                      <a:pt x="844" y="318"/>
                    </a:lnTo>
                    <a:lnTo>
                      <a:pt x="926" y="290"/>
                    </a:lnTo>
                    <a:lnTo>
                      <a:pt x="1006" y="262"/>
                    </a:lnTo>
                    <a:lnTo>
                      <a:pt x="1088" y="236"/>
                    </a:lnTo>
                    <a:lnTo>
                      <a:pt x="1170" y="210"/>
                    </a:lnTo>
                    <a:lnTo>
                      <a:pt x="1254" y="188"/>
                    </a:lnTo>
                    <a:lnTo>
                      <a:pt x="1338" y="166"/>
                    </a:lnTo>
                    <a:lnTo>
                      <a:pt x="1422" y="144"/>
                    </a:lnTo>
                    <a:lnTo>
                      <a:pt x="1506" y="124"/>
                    </a:lnTo>
                    <a:lnTo>
                      <a:pt x="1592" y="106"/>
                    </a:lnTo>
                    <a:lnTo>
                      <a:pt x="1678" y="90"/>
                    </a:lnTo>
                    <a:lnTo>
                      <a:pt x="1764" y="74"/>
                    </a:lnTo>
                    <a:lnTo>
                      <a:pt x="1850" y="60"/>
                    </a:lnTo>
                    <a:lnTo>
                      <a:pt x="1938" y="48"/>
                    </a:lnTo>
                    <a:lnTo>
                      <a:pt x="2024" y="38"/>
                    </a:lnTo>
                    <a:lnTo>
                      <a:pt x="2112" y="28"/>
                    </a:lnTo>
                    <a:lnTo>
                      <a:pt x="2202" y="20"/>
                    </a:lnTo>
                    <a:lnTo>
                      <a:pt x="2290" y="12"/>
                    </a:lnTo>
                    <a:lnTo>
                      <a:pt x="2380" y="8"/>
                    </a:lnTo>
                    <a:lnTo>
                      <a:pt x="2468" y="4"/>
                    </a:lnTo>
                    <a:lnTo>
                      <a:pt x="2558" y="2"/>
                    </a:lnTo>
                    <a:lnTo>
                      <a:pt x="2650" y="0"/>
                    </a:lnTo>
                    <a:lnTo>
                      <a:pt x="2650" y="0"/>
                    </a:lnTo>
                    <a:lnTo>
                      <a:pt x="2740" y="2"/>
                    </a:lnTo>
                    <a:lnTo>
                      <a:pt x="2830" y="4"/>
                    </a:lnTo>
                    <a:lnTo>
                      <a:pt x="2920" y="8"/>
                    </a:lnTo>
                    <a:lnTo>
                      <a:pt x="3008" y="12"/>
                    </a:lnTo>
                    <a:lnTo>
                      <a:pt x="3098" y="20"/>
                    </a:lnTo>
                    <a:lnTo>
                      <a:pt x="3186" y="28"/>
                    </a:lnTo>
                    <a:lnTo>
                      <a:pt x="3274" y="38"/>
                    </a:lnTo>
                    <a:lnTo>
                      <a:pt x="3362" y="48"/>
                    </a:lnTo>
                    <a:lnTo>
                      <a:pt x="3448" y="60"/>
                    </a:lnTo>
                    <a:lnTo>
                      <a:pt x="3536" y="74"/>
                    </a:lnTo>
                    <a:lnTo>
                      <a:pt x="3622" y="90"/>
                    </a:lnTo>
                    <a:lnTo>
                      <a:pt x="3708" y="106"/>
                    </a:lnTo>
                    <a:lnTo>
                      <a:pt x="3792" y="124"/>
                    </a:lnTo>
                    <a:lnTo>
                      <a:pt x="3878" y="144"/>
                    </a:lnTo>
                    <a:lnTo>
                      <a:pt x="3962" y="166"/>
                    </a:lnTo>
                    <a:lnTo>
                      <a:pt x="4044" y="188"/>
                    </a:lnTo>
                    <a:lnTo>
                      <a:pt x="4128" y="210"/>
                    </a:lnTo>
                    <a:lnTo>
                      <a:pt x="4210" y="236"/>
                    </a:lnTo>
                    <a:lnTo>
                      <a:pt x="4292" y="262"/>
                    </a:lnTo>
                    <a:lnTo>
                      <a:pt x="4374" y="290"/>
                    </a:lnTo>
                    <a:lnTo>
                      <a:pt x="4454" y="318"/>
                    </a:lnTo>
                    <a:lnTo>
                      <a:pt x="4534" y="348"/>
                    </a:lnTo>
                    <a:lnTo>
                      <a:pt x="4614" y="380"/>
                    </a:lnTo>
                    <a:lnTo>
                      <a:pt x="4692" y="412"/>
                    </a:lnTo>
                    <a:lnTo>
                      <a:pt x="4772" y="446"/>
                    </a:lnTo>
                    <a:lnTo>
                      <a:pt x="4848" y="480"/>
                    </a:lnTo>
                    <a:lnTo>
                      <a:pt x="4926" y="516"/>
                    </a:lnTo>
                    <a:lnTo>
                      <a:pt x="5002" y="554"/>
                    </a:lnTo>
                    <a:lnTo>
                      <a:pt x="5078" y="592"/>
                    </a:lnTo>
                    <a:lnTo>
                      <a:pt x="5152" y="632"/>
                    </a:lnTo>
                    <a:lnTo>
                      <a:pt x="5226" y="672"/>
                    </a:lnTo>
                    <a:lnTo>
                      <a:pt x="5300" y="714"/>
                    </a:lnTo>
                    <a:lnTo>
                      <a:pt x="5300" y="714"/>
                    </a:lnTo>
                    <a:lnTo>
                      <a:pt x="5142" y="668"/>
                    </a:lnTo>
                    <a:lnTo>
                      <a:pt x="4984" y="624"/>
                    </a:lnTo>
                    <a:lnTo>
                      <a:pt x="4824" y="582"/>
                    </a:lnTo>
                    <a:lnTo>
                      <a:pt x="4662" y="544"/>
                    </a:lnTo>
                    <a:lnTo>
                      <a:pt x="4500" y="508"/>
                    </a:lnTo>
                    <a:lnTo>
                      <a:pt x="4336" y="474"/>
                    </a:lnTo>
                    <a:lnTo>
                      <a:pt x="4172" y="446"/>
                    </a:lnTo>
                    <a:lnTo>
                      <a:pt x="4006" y="418"/>
                    </a:lnTo>
                    <a:lnTo>
                      <a:pt x="3840" y="394"/>
                    </a:lnTo>
                    <a:lnTo>
                      <a:pt x="3672" y="374"/>
                    </a:lnTo>
                    <a:lnTo>
                      <a:pt x="3504" y="356"/>
                    </a:lnTo>
                    <a:lnTo>
                      <a:pt x="3334" y="342"/>
                    </a:lnTo>
                    <a:lnTo>
                      <a:pt x="3164" y="330"/>
                    </a:lnTo>
                    <a:lnTo>
                      <a:pt x="2994" y="322"/>
                    </a:lnTo>
                    <a:lnTo>
                      <a:pt x="2822" y="318"/>
                    </a:lnTo>
                    <a:lnTo>
                      <a:pt x="2650" y="316"/>
                    </a:lnTo>
                    <a:lnTo>
                      <a:pt x="2650" y="316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</p:grpSp>
      <p:sp>
        <p:nvSpPr>
          <p:cNvPr id="224276" name="Rectangle 20"/>
          <p:cNvSpPr>
            <a:spLocks noChangeArrowheads="1"/>
          </p:cNvSpPr>
          <p:nvPr/>
        </p:nvSpPr>
        <p:spPr bwMode="auto">
          <a:xfrm>
            <a:off x="0" y="2"/>
            <a:ext cx="10693400" cy="6836642"/>
          </a:xfrm>
          <a:prstGeom prst="rect">
            <a:avLst/>
          </a:prstGeom>
          <a:gradFill rotWithShape="1">
            <a:gsLst>
              <a:gs pos="0">
                <a:srgbClr val="527EBE"/>
              </a:gs>
              <a:gs pos="100000">
                <a:srgbClr val="527EBE">
                  <a:gamma/>
                  <a:tint val="42353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9569" tIns="49785" rIns="99569" bIns="49785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</p:sldLayoutIdLst>
  <p:transition>
    <p:push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97845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95690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493535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991380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73384" indent="-37338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2pPr>
      <a:lvl3pPr marL="1244613" indent="-24892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42458" indent="-24892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240303" indent="-24892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738148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235993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733838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231683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-1"/>
            <a:ext cx="10693400" cy="756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  <p:sldLayoutId id="2147484530" r:id="rId12"/>
    <p:sldLayoutId id="2147484531" r:id="rId13"/>
    <p:sldLayoutId id="2147484532" r:id="rId14"/>
  </p:sldLayoutIdLst>
  <p:transition>
    <p:push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97845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95690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493535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991380" algn="ct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73384" indent="-37338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2pPr>
      <a:lvl3pPr marL="1244613" indent="-24892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42458" indent="-24892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240303" indent="-24892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738148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235993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733838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231683" indent="-248923" algn="l" rtl="0" fontAlgn="base" latinLnBrk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7.jpeg"/><Relationship Id="rId7" Type="http://schemas.openxmlformats.org/officeDocument/2006/relationships/image" Target="../media/image4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.jpeg"/><Relationship Id="rId7" Type="http://schemas.openxmlformats.org/officeDocument/2006/relationships/image" Target="../media/image5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 descr="Untitled-1"/>
          <p:cNvSpPr>
            <a:spLocks noChangeArrowheads="1" noChangeShapeType="1" noTextEdit="1"/>
          </p:cNvSpPr>
          <p:nvPr/>
        </p:nvSpPr>
        <p:spPr bwMode="auto">
          <a:xfrm>
            <a:off x="1074679" y="2575702"/>
            <a:ext cx="8690094" cy="12779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90" dirty="0" err="1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승원친환경기술</a:t>
            </a:r>
            <a:r>
              <a:rPr lang="ko-KR" altLang="en-US" kern="10" spc="-9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㈜ 제품 소개서</a:t>
            </a:r>
            <a:endParaRPr lang="ko-KR" altLang="en-US" kern="10" spc="-90" dirty="0">
              <a:ln w="9525">
                <a:noFill/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9" name="WordArt 7"/>
          <p:cNvSpPr>
            <a:spLocks noChangeArrowheads="1" noChangeShapeType="1" noTextEdit="1"/>
          </p:cNvSpPr>
          <p:nvPr/>
        </p:nvSpPr>
        <p:spPr bwMode="auto">
          <a:xfrm>
            <a:off x="4366253" y="3282428"/>
            <a:ext cx="2957553" cy="591599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5000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SM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5000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블럭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5000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(SW)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09868" y="3050371"/>
            <a:ext cx="1106470" cy="1389732"/>
            <a:chOff x="2903" y="-340"/>
            <a:chExt cx="680" cy="885"/>
          </a:xfrm>
        </p:grpSpPr>
        <p:sp>
          <p:nvSpPr>
            <p:cNvPr id="310281" name="Oval 9"/>
            <p:cNvSpPr>
              <a:spLocks noChangeArrowheads="1"/>
            </p:cNvSpPr>
            <p:nvPr/>
          </p:nvSpPr>
          <p:spPr bwMode="auto">
            <a:xfrm>
              <a:off x="2903" y="91"/>
              <a:ext cx="680" cy="454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903" y="-340"/>
              <a:ext cx="676" cy="680"/>
              <a:chOff x="1384" y="663"/>
              <a:chExt cx="1360" cy="1366"/>
            </a:xfrm>
          </p:grpSpPr>
          <p:sp>
            <p:nvSpPr>
              <p:cNvPr id="310283" name="Oval 11"/>
              <p:cNvSpPr>
                <a:spLocks noChangeArrowheads="1"/>
              </p:cNvSpPr>
              <p:nvPr/>
            </p:nvSpPr>
            <p:spPr bwMode="auto">
              <a:xfrm>
                <a:off x="1384" y="663"/>
                <a:ext cx="1360" cy="1366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0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ko-KR"/>
              </a:p>
            </p:txBody>
          </p:sp>
          <p:sp>
            <p:nvSpPr>
              <p:cNvPr id="310284" name="Oval 12"/>
              <p:cNvSpPr>
                <a:spLocks noChangeArrowheads="1"/>
              </p:cNvSpPr>
              <p:nvPr/>
            </p:nvSpPr>
            <p:spPr bwMode="auto">
              <a:xfrm>
                <a:off x="1565" y="843"/>
                <a:ext cx="363" cy="3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ko-KR"/>
              </a:p>
            </p:txBody>
          </p:sp>
        </p:grpSp>
      </p:grpSp>
      <p:sp>
        <p:nvSpPr>
          <p:cNvPr id="310285" name="WordArt 13"/>
          <p:cNvSpPr>
            <a:spLocks noChangeArrowheads="1" noChangeShapeType="1" noTextEdit="1"/>
          </p:cNvSpPr>
          <p:nvPr/>
        </p:nvSpPr>
        <p:spPr bwMode="auto">
          <a:xfrm>
            <a:off x="3388593" y="3251653"/>
            <a:ext cx="336025" cy="481330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98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3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  <p:sp>
        <p:nvSpPr>
          <p:cNvPr id="310286" name="WordArt 14"/>
          <p:cNvSpPr>
            <a:spLocks noChangeArrowheads="1" noChangeShapeType="1" noTextEdit="1"/>
          </p:cNvSpPr>
          <p:nvPr/>
        </p:nvSpPr>
        <p:spPr bwMode="auto">
          <a:xfrm>
            <a:off x="3288343" y="3850254"/>
            <a:ext cx="556948" cy="113768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CHAPTER</a:t>
            </a:r>
            <a:endParaRPr lang="ko-KR" altLang="en-US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271393" y="3988320"/>
            <a:ext cx="10019142" cy="3213144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5602291" y="127772"/>
            <a:ext cx="0" cy="278296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9569" tIns="49785" rIns="99569" bIns="49785"/>
          <a:lstStyle/>
          <a:p>
            <a:endParaRPr lang="ko-KR" altLang="en-US"/>
          </a:p>
        </p:txBody>
      </p:sp>
      <p:sp>
        <p:nvSpPr>
          <p:cNvPr id="5" name="WordArt 8" descr="Untitled-1"/>
          <p:cNvSpPr>
            <a:spLocks noChangeArrowheads="1" noChangeShapeType="1" noTextEdit="1"/>
          </p:cNvSpPr>
          <p:nvPr/>
        </p:nvSpPr>
        <p:spPr bwMode="auto">
          <a:xfrm>
            <a:off x="167084" y="127772"/>
            <a:ext cx="5325668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SM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블럭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-SW (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특허 제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10-0711159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호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-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제작방법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)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auto">
          <a:xfrm>
            <a:off x="293326" y="775176"/>
            <a:ext cx="10019142" cy="1204929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547667" y="848202"/>
            <a:ext cx="9472697" cy="1085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기준 콘크리트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호안블록들은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물과 접촉하면 탄산가스를 다량배출하고 강한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알카리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성분으로 이루어져 장기간 유독성 물질을 용출하는 특성이 있는 것으로 시멘트의 독성이 완전히 배출될 때까지는 하천을 오염시켜 어류들의 서식에 나쁜 영향을 주었을 뿐 아니라 오한블록에 자라는 식생군락의 조성이 활발하게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어루어질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수 없었다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500" dirty="0">
              <a:solidFill>
                <a:schemeClr val="accent2">
                  <a:lumMod val="40000"/>
                  <a:lumOff val="6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5675317" y="127772"/>
            <a:ext cx="1136174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개발배경</a:t>
            </a:r>
          </a:p>
        </p:txBody>
      </p:sp>
      <p:sp>
        <p:nvSpPr>
          <p:cNvPr id="18" name="줄무늬가 있는 오른쪽 화살표 17"/>
          <p:cNvSpPr/>
          <p:nvPr/>
        </p:nvSpPr>
        <p:spPr bwMode="auto">
          <a:xfrm rot="5400000">
            <a:off x="4223925" y="1058152"/>
            <a:ext cx="1424008" cy="3706070"/>
          </a:xfrm>
          <a:prstGeom prst="strip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563497" y="4536015"/>
            <a:ext cx="9472697" cy="839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>
              <a:buFontTx/>
              <a:buChar char="-"/>
            </a:pP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음이온 및 원적외선을 방출하는 광물질이 혼합제로 첨가</a:t>
            </a:r>
            <a:endParaRPr lang="en-US" altLang="ko-KR" sz="16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buFontTx/>
              <a:buChar char="-"/>
            </a:pP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탈취효과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음이온방출효과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원적외선방사율이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높고</a:t>
            </a:r>
            <a:endParaRPr lang="en-US" altLang="ko-KR" sz="16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buFontTx/>
              <a:buChar char="-"/>
            </a:pP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광물질의 미립흡착 효과에 의하여 시멘트의 </a:t>
            </a:r>
            <a:r>
              <a:rPr lang="ko-KR" altLang="en-US" sz="16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알카리성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취기를 없앨 수 있음</a:t>
            </a:r>
            <a:endParaRPr lang="en-US" altLang="ko-KR" sz="16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WordArt 38"/>
          <p:cNvSpPr>
            <a:spLocks noChangeArrowheads="1" noChangeShapeType="1" noTextEdit="1"/>
          </p:cNvSpPr>
          <p:nvPr/>
        </p:nvSpPr>
        <p:spPr bwMode="auto">
          <a:xfrm>
            <a:off x="511155" y="4134372"/>
            <a:ext cx="7902637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/>
                <a:ea typeface="HY헤드라인M"/>
              </a:rPr>
              <a:t>SM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/>
                <a:ea typeface="HY헤드라인M"/>
              </a:rPr>
              <a:t>블럭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/>
                <a:ea typeface="HY헤드라인M"/>
              </a:rPr>
              <a:t>-SW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특허 제 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10-0711159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호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철도시설공단 신기술 등록제품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23" name="AutoShape 36"/>
          <p:cNvSpPr>
            <a:spLocks noChangeArrowheads="1"/>
          </p:cNvSpPr>
          <p:nvPr/>
        </p:nvSpPr>
        <p:spPr bwMode="auto">
          <a:xfrm>
            <a:off x="453958" y="2272210"/>
            <a:ext cx="2482884" cy="1387493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657206" y="2746879"/>
            <a:ext cx="2097071" cy="839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세리사이트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6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Sericite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algn="l"/>
            <a:r>
              <a:rPr lang="ko-KR" altLang="en-US" sz="16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제올라이트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6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Zeolite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algn="l"/>
            <a:r>
              <a:rPr lang="ko-KR" altLang="en-US" sz="16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사문석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(Serpentine)</a:t>
            </a:r>
          </a:p>
        </p:txBody>
      </p:sp>
      <p:sp>
        <p:nvSpPr>
          <p:cNvPr id="25" name="WordArt 38"/>
          <p:cNvSpPr>
            <a:spLocks noChangeArrowheads="1" noChangeShapeType="1" noTextEdit="1"/>
          </p:cNvSpPr>
          <p:nvPr/>
        </p:nvSpPr>
        <p:spPr bwMode="auto">
          <a:xfrm>
            <a:off x="600011" y="2381749"/>
            <a:ext cx="2044727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8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/>
                <a:ea typeface="HY헤드라인M"/>
              </a:rPr>
              <a:t>자연상태의 광물질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26" name="AutoShape 36"/>
          <p:cNvSpPr>
            <a:spLocks noChangeArrowheads="1"/>
          </p:cNvSpPr>
          <p:nvPr/>
        </p:nvSpPr>
        <p:spPr bwMode="auto">
          <a:xfrm>
            <a:off x="7026298" y="2235696"/>
            <a:ext cx="3286170" cy="1497033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7172350" y="2308722"/>
            <a:ext cx="3030579" cy="13316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건조로에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투입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600~800'c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열을 가하여 수분을 제거한 후 파쇄하여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200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메시이상의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입도를 유지 후 레미콘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(25-30-8)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과 같이 배합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고강도블록으로 제작</a:t>
            </a:r>
            <a:endParaRPr lang="ko-KR" altLang="en-US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줄무늬가 있는 오른쪽 화살표 29"/>
          <p:cNvSpPr/>
          <p:nvPr/>
        </p:nvSpPr>
        <p:spPr bwMode="auto">
          <a:xfrm rot="5400000">
            <a:off x="4808133" y="4928530"/>
            <a:ext cx="255591" cy="1150160"/>
          </a:xfrm>
          <a:prstGeom prst="strip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547667" y="5634983"/>
            <a:ext cx="9472697" cy="15778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>
              <a:buFontTx/>
              <a:buChar char="-"/>
            </a:pP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하천의 오염을 방지하여 수질환경을 개선</a:t>
            </a:r>
            <a:endParaRPr lang="en-US" altLang="ko-KR" sz="16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buFontTx/>
              <a:buChar char="-"/>
            </a:pP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수초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플랑크톤 및 어류들이 서식하기 좋은 최적의 생태하천을 조성</a:t>
            </a:r>
            <a:endParaRPr lang="en-US" altLang="ko-KR" sz="16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buFontTx/>
              <a:buChar char="-"/>
            </a:pP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호안블록에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자라는 식생군락의 조성을 활성화</a:t>
            </a:r>
            <a:endParaRPr lang="en-US" altLang="ko-KR" sz="16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buFontTx/>
              <a:buChar char="-"/>
            </a:pP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점토광물이 갖는 강한 음이온 치환능력에 의하여 시멘트의 각종 성분들과 수화반응을 일으키는 물의 </a:t>
            </a:r>
            <a:endParaRPr lang="en-US" altLang="ko-KR" sz="16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 (</a:t>
            </a:r>
            <a:r>
              <a:rPr lang="ko-KR" altLang="en-US" sz="16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수산기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OH-)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이온을 강력하게 환원시키며 시멘트의 백화현상이 발생되는 폐단을 효과적으로</a:t>
            </a:r>
            <a:endParaRPr lang="en-US" altLang="ko-KR" sz="16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방지하여 시멘트의 독성을 더욱 낮추는 효과 발생</a:t>
            </a:r>
            <a:endParaRPr lang="en-US" altLang="ko-KR" sz="16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/>
      <p:bldP spid="19" grpId="0"/>
      <p:bldP spid="23" grpId="0" animBg="1"/>
      <p:bldP spid="24" grpId="0"/>
      <p:bldP spid="26" grpId="0" animBg="1"/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5602291" y="127772"/>
            <a:ext cx="0" cy="278296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9569" tIns="49785" rIns="99569" bIns="49785"/>
          <a:lstStyle/>
          <a:p>
            <a:endParaRPr lang="ko-KR" altLang="en-US"/>
          </a:p>
        </p:txBody>
      </p:sp>
      <p:sp>
        <p:nvSpPr>
          <p:cNvPr id="5" name="WordArt 8" descr="Untitled-1"/>
          <p:cNvSpPr>
            <a:spLocks noChangeArrowheads="1" noChangeShapeType="1" noTextEdit="1"/>
          </p:cNvSpPr>
          <p:nvPr/>
        </p:nvSpPr>
        <p:spPr bwMode="auto">
          <a:xfrm>
            <a:off x="167084" y="127772"/>
            <a:ext cx="5325668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SM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블럭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-SW (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특허 제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10-0711159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호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-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제작방법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)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auto">
          <a:xfrm>
            <a:off x="293326" y="750052"/>
            <a:ext cx="10019142" cy="4272021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547667" y="1225314"/>
            <a:ext cx="9472697" cy="839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제조과정에 의하여 완성된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호안블록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합성광물 가공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이 시료를 한국원적외선응용평가연구원에 의뢰하여 탈취효과를 측정하였으며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시험방법은 시료를 넣은 용기와 시료를 넣지 않은 용기의 내부에 암모니아가스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500ppm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을 주입하여 탈취율을 검사하는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KFIA-FI-1004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시험규격을 사용하였다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5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5675316" y="127772"/>
            <a:ext cx="2044729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탈취효과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, 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음이온효과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latin typeface="HY헤드라인M"/>
              <a:ea typeface="HY헤드라인M"/>
            </a:endParaRP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61" name="_x66715000" descr="EMB00000d8014f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5139" y="2247085"/>
            <a:ext cx="4162483" cy="1210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65" name="_x66700952" descr="EMB00000d8014f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46821" y="2393137"/>
            <a:ext cx="3771900" cy="2497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WordArt 38"/>
          <p:cNvSpPr>
            <a:spLocks noChangeArrowheads="1" noChangeShapeType="1" noTextEdit="1"/>
          </p:cNvSpPr>
          <p:nvPr/>
        </p:nvSpPr>
        <p:spPr bwMode="auto">
          <a:xfrm>
            <a:off x="547667" y="859591"/>
            <a:ext cx="1366811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탈취효과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auto">
          <a:xfrm>
            <a:off x="293326" y="5204638"/>
            <a:ext cx="10019142" cy="1898676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547667" y="5698639"/>
            <a:ext cx="9472697" cy="13316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제조과정에 의하여 완성된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호안블록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합성광물 가공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의 시료를 한국원적외선응용평가연구원에 의뢰하여 실내온도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27'c,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습도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49%,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대기중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음이온 수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108/cc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의 조건으로 음이온 방출령을 측정하였으며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측정대상물에서 방출되는 음이온을 측정하여 단위체적 당 이온수로 표시하는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KFIA-FI-1042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시험규격을 사용하였다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그 결과는 표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에 나타난 바와 같이 음이온수가 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760/cc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로 나타나 </a:t>
            </a:r>
            <a:r>
              <a:rPr lang="ko-KR" altLang="en-US" sz="1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대기중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음이온 수 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108/cc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보다는 약 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배에 가까운 음이온을 방출하는 것으로 나타났다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600" dirty="0">
              <a:solidFill>
                <a:srgbClr val="00B0F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WordArt 38"/>
          <p:cNvSpPr>
            <a:spLocks noChangeArrowheads="1" noChangeShapeType="1" noTextEdit="1"/>
          </p:cNvSpPr>
          <p:nvPr/>
        </p:nvSpPr>
        <p:spPr bwMode="auto">
          <a:xfrm>
            <a:off x="547667" y="5332916"/>
            <a:ext cx="1695428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음이온효과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547667" y="3617398"/>
            <a:ext cx="4945085" cy="13316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최초 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1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분후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탈튀율이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90%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로 나타났고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, 60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분에서는 </a:t>
            </a:r>
            <a:r>
              <a:rPr lang="ko-KR" altLang="en-US" sz="1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탈취율이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90%, 90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분에서는 </a:t>
            </a:r>
            <a:r>
              <a:rPr lang="ko-KR" altLang="en-US" sz="1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탈취율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95%, 120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분에서는 </a:t>
            </a:r>
            <a:r>
              <a:rPr lang="ko-KR" altLang="en-US" sz="1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탈취율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96%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로 </a:t>
            </a:r>
            <a:r>
              <a:rPr lang="ko-KR" altLang="en-US" sz="1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나타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점차적으로 </a:t>
            </a:r>
            <a:r>
              <a:rPr lang="ko-KR" altLang="en-US" sz="1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탈취율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(%)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이 높아지면서 약 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시간이 지난 후에는 암모니아가스의 대부분이 흡착 제거되어 </a:t>
            </a:r>
            <a:r>
              <a:rPr lang="ko-KR" altLang="en-US" sz="1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탈취율이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매우 높은 것으로 나타났다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600" dirty="0">
              <a:solidFill>
                <a:srgbClr val="00B0F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7" grpId="0" animBg="1"/>
      <p:bldP spid="1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5602291" y="127772"/>
            <a:ext cx="0" cy="278296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9569" tIns="49785" rIns="99569" bIns="49785"/>
          <a:lstStyle/>
          <a:p>
            <a:endParaRPr lang="ko-KR" altLang="en-US"/>
          </a:p>
        </p:txBody>
      </p:sp>
      <p:sp>
        <p:nvSpPr>
          <p:cNvPr id="21" name="WordArt 8" descr="Untitled-1"/>
          <p:cNvSpPr>
            <a:spLocks noChangeArrowheads="1" noChangeShapeType="1" noTextEdit="1"/>
          </p:cNvSpPr>
          <p:nvPr/>
        </p:nvSpPr>
        <p:spPr bwMode="auto">
          <a:xfrm>
            <a:off x="167084" y="127772"/>
            <a:ext cx="5325668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SM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블럭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-SW (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특허 제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10-0711159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호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-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제작방법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)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293326" y="786565"/>
            <a:ext cx="10019142" cy="1825650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547667" y="1453762"/>
            <a:ext cx="9472697" cy="1085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제조과정에 의하여 완성된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호안블록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합성광물 가공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의 시료를 한국원적외선응용평가연구원에 의뢰하여 실내온도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37'c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의 조건에서 원적외선 방사에너지를 측정하였으며 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그 결과는 원적외선 방사율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(5~20㎛)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은 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90.2%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이고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방사에너지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(W/m</a:t>
            </a:r>
            <a:r>
              <a:rPr lang="en-US" altLang="ko-KR" sz="1600" baseline="300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· ㎛, 37'c)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는 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3.48 X 10</a:t>
            </a:r>
            <a:r>
              <a:rPr lang="en-US" altLang="ko-KR" sz="1600" baseline="300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로 나타나 원적외선의 </a:t>
            </a:r>
            <a:r>
              <a:rPr lang="ko-KR" altLang="en-US" sz="1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방사율이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높고 방사에너지의 양이 큰 것으로 나타났다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500" dirty="0">
              <a:solidFill>
                <a:srgbClr val="00B0F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WordArt 4"/>
          <p:cNvSpPr>
            <a:spLocks noChangeArrowheads="1" noChangeShapeType="1" noTextEdit="1"/>
          </p:cNvSpPr>
          <p:nvPr/>
        </p:nvSpPr>
        <p:spPr bwMode="auto">
          <a:xfrm>
            <a:off x="5675316" y="127772"/>
            <a:ext cx="3322684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원적외선 방사에너지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, 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살균효과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latin typeface="HY헤드라인M"/>
              <a:ea typeface="HY헤드라인M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WordArt 38"/>
          <p:cNvSpPr>
            <a:spLocks noChangeArrowheads="1" noChangeShapeType="1" noTextEdit="1"/>
          </p:cNvSpPr>
          <p:nvPr/>
        </p:nvSpPr>
        <p:spPr bwMode="auto">
          <a:xfrm>
            <a:off x="547665" y="997474"/>
            <a:ext cx="4726009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원적외선 방사에너지의 측정시험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auto">
          <a:xfrm>
            <a:off x="293326" y="2940832"/>
            <a:ext cx="10019142" cy="4089456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547667" y="3434834"/>
            <a:ext cx="9472697" cy="13316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제조과정에 의하여 완성된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호안블록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합성광물 가공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의 시료를 한국원적외선응용평가연구원에 의뢰하여 항균효과를 측정하였으며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시험 방법은 용기 내부에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시간 배양한 대장균과 본 발명에 의하여 제조된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호안블록의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시료를 함께 투입하고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다른 용기에는 대장균만 투입하여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24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시간 후 대조시료와 시험시료의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균수를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비교하여 대장균의 감소율을 측정하였다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또한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선술한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방법으로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시간 배양한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녹농균의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감소율을 함께 측정하였다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endParaRPr lang="en-US" altLang="ko-KR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547667" y="3069111"/>
            <a:ext cx="1476350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살균 효과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45091" name="_x66726816" descr="EMB00000d8015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2291" y="4876021"/>
            <a:ext cx="4356243" cy="1935189"/>
          </a:xfrm>
          <a:prstGeom prst="rect">
            <a:avLst/>
          </a:prstGeom>
          <a:noFill/>
        </p:spPr>
      </p:pic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563498" y="4802995"/>
            <a:ext cx="5111820" cy="2070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그 결과 정균 감소율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(%) 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시험결과에 나타난 바와 같이 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24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시간 후 정균의 농도를 측정하였더니 시료가 투입된 대장균 배양용기에서는 정균 감소율이 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95.8%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로 나타났고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시료가 투입된 </a:t>
            </a:r>
            <a:r>
              <a:rPr lang="ko-KR" altLang="en-US" sz="1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농농균이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배양용기에서는 </a:t>
            </a:r>
            <a:r>
              <a:rPr lang="ko-KR" altLang="en-US" sz="1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정균감소율이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94.1%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로 나타나 </a:t>
            </a:r>
            <a:r>
              <a:rPr lang="ko-KR" altLang="en-US" sz="1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호안블록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시료의 살균 및 항균효율이 매우 높은 것으로 측정되었으며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시료가 투입되지 않은 용기에는 정균의 수가 오히려 증가되는 것으로 나타났다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600" dirty="0">
              <a:solidFill>
                <a:srgbClr val="00B0F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1" grpId="0" animBg="1"/>
      <p:bldP spid="32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 descr="Untitled-1"/>
          <p:cNvSpPr>
            <a:spLocks noChangeArrowheads="1" noChangeShapeType="1" noTextEdit="1"/>
          </p:cNvSpPr>
          <p:nvPr/>
        </p:nvSpPr>
        <p:spPr bwMode="auto">
          <a:xfrm>
            <a:off x="4763657" y="3344810"/>
            <a:ext cx="2116590" cy="59159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공법비교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374998" y="3106770"/>
            <a:ext cx="1106470" cy="1389732"/>
            <a:chOff x="2903" y="-340"/>
            <a:chExt cx="680" cy="885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903" y="91"/>
              <a:ext cx="680" cy="454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903" y="-340"/>
              <a:ext cx="676" cy="680"/>
              <a:chOff x="1384" y="663"/>
              <a:chExt cx="1360" cy="1366"/>
            </a:xfrm>
          </p:grpSpPr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1384" y="663"/>
                <a:ext cx="1360" cy="1366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00000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ko-KR"/>
              </a:p>
            </p:txBody>
          </p:sp>
          <p:sp>
            <p:nvSpPr>
              <p:cNvPr id="11" name="Oval 9"/>
              <p:cNvSpPr>
                <a:spLocks noChangeArrowheads="1"/>
              </p:cNvSpPr>
              <p:nvPr/>
            </p:nvSpPr>
            <p:spPr bwMode="auto">
              <a:xfrm>
                <a:off x="1565" y="843"/>
                <a:ext cx="363" cy="3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ko-KR"/>
              </a:p>
            </p:txBody>
          </p:sp>
        </p:grpSp>
      </p:grp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3714736" y="3267796"/>
            <a:ext cx="375012" cy="481330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4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3653472" y="3866397"/>
            <a:ext cx="556948" cy="113768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CHAPTER</a:t>
            </a:r>
            <a:endParaRPr lang="ko-KR" altLang="en-US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658887" y="127772"/>
            <a:ext cx="0" cy="278296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9569" tIns="49785" rIns="99569" bIns="49785"/>
          <a:lstStyle/>
          <a:p>
            <a:endParaRPr lang="ko-KR" altLang="en-US"/>
          </a:p>
        </p:txBody>
      </p:sp>
      <p:sp>
        <p:nvSpPr>
          <p:cNvPr id="5" name="WordArt 8" descr="Untitled-1"/>
          <p:cNvSpPr>
            <a:spLocks noChangeArrowheads="1" noChangeShapeType="1" noTextEdit="1"/>
          </p:cNvSpPr>
          <p:nvPr/>
        </p:nvSpPr>
        <p:spPr bwMode="auto">
          <a:xfrm>
            <a:off x="167085" y="127772"/>
            <a:ext cx="1345750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공법비교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>
            <a:off x="1334064" y="823078"/>
            <a:ext cx="2990271" cy="547695"/>
          </a:xfrm>
          <a:prstGeom prst="roundRect">
            <a:avLst>
              <a:gd name="adj" fmla="val 16667"/>
            </a:avLst>
          </a:prstGeom>
          <a:solidFill>
            <a:schemeClr val="bg1">
              <a:alpha val="75000"/>
            </a:schemeClr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" name="AutoShape 23"/>
          <p:cNvSpPr>
            <a:spLocks noChangeArrowheads="1"/>
          </p:cNvSpPr>
          <p:nvPr/>
        </p:nvSpPr>
        <p:spPr bwMode="auto">
          <a:xfrm>
            <a:off x="1389089" y="863335"/>
            <a:ext cx="2880223" cy="273848"/>
          </a:xfrm>
          <a:prstGeom prst="roundRect">
            <a:avLst>
              <a:gd name="adj" fmla="val 25981"/>
            </a:avLst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9" name="AutoShape 43"/>
          <p:cNvSpPr>
            <a:spLocks noChangeArrowheads="1"/>
          </p:cNvSpPr>
          <p:nvPr/>
        </p:nvSpPr>
        <p:spPr bwMode="auto">
          <a:xfrm>
            <a:off x="1330270" y="1449370"/>
            <a:ext cx="2990271" cy="2126407"/>
          </a:xfrm>
          <a:prstGeom prst="roundRect">
            <a:avLst>
              <a:gd name="adj" fmla="val 7014"/>
            </a:avLst>
          </a:prstGeom>
          <a:solidFill>
            <a:schemeClr val="bg1">
              <a:alpha val="2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1330270" y="3685317"/>
            <a:ext cx="2990271" cy="2126407"/>
          </a:xfrm>
          <a:prstGeom prst="roundRect">
            <a:avLst>
              <a:gd name="adj" fmla="val 7014"/>
            </a:avLst>
          </a:prstGeom>
          <a:solidFill>
            <a:schemeClr val="tx1">
              <a:alpha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○ 임시 및 응급공사에 좋다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ko-KR" altLang="en-US" sz="12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수중투하시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시공효율 이 낮고 시공</a:t>
            </a:r>
            <a:endParaRPr lang="en-US" altLang="ko-KR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결과 확인이  어렵다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○ 상호연결성이 없다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○ 타원형에 가까운 형상으로 </a:t>
            </a:r>
            <a:r>
              <a:rPr lang="ko-KR" altLang="en-US" sz="12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홍수시</a:t>
            </a:r>
            <a:endParaRPr lang="en-US" altLang="ko-KR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전도 유실 될 염려가 있으며 전도 된 </a:t>
            </a: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  사석이 하류 교량의 교각에 </a:t>
            </a:r>
            <a:r>
              <a:rPr lang="ko-KR" altLang="en-US" sz="12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부디쳐</a:t>
            </a:r>
            <a:endParaRPr lang="en-US" altLang="ko-KR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제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의 하자 요인을 발생시킬 우려가</a:t>
            </a:r>
            <a:endParaRPr lang="en-US" altLang="ko-KR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있다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○ 수중공사 가능</a:t>
            </a:r>
            <a:endParaRPr lang="ko-KR" altLang="en-US" sz="1200" dirty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WordArt 26"/>
          <p:cNvSpPr>
            <a:spLocks noChangeArrowheads="1" noChangeShapeType="1" noTextEdit="1"/>
          </p:cNvSpPr>
          <p:nvPr/>
        </p:nvSpPr>
        <p:spPr bwMode="auto">
          <a:xfrm>
            <a:off x="2190005" y="932618"/>
            <a:ext cx="1207595" cy="3509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사석공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auto">
          <a:xfrm>
            <a:off x="234880" y="823078"/>
            <a:ext cx="984601" cy="547695"/>
          </a:xfrm>
          <a:prstGeom prst="roundRect">
            <a:avLst>
              <a:gd name="adj" fmla="val 16667"/>
            </a:avLst>
          </a:prstGeom>
          <a:solidFill>
            <a:schemeClr val="bg1">
              <a:alpha val="75000"/>
            </a:schemeClr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252384" y="863335"/>
            <a:ext cx="949593" cy="273848"/>
          </a:xfrm>
          <a:prstGeom prst="roundRect">
            <a:avLst>
              <a:gd name="adj" fmla="val 25981"/>
            </a:avLst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7" name="WordArt 26"/>
          <p:cNvSpPr>
            <a:spLocks noChangeArrowheads="1" noChangeShapeType="1" noTextEdit="1"/>
          </p:cNvSpPr>
          <p:nvPr/>
        </p:nvSpPr>
        <p:spPr bwMode="auto">
          <a:xfrm>
            <a:off x="336129" y="932617"/>
            <a:ext cx="775063" cy="340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구분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74" name="AutoShape 22"/>
          <p:cNvSpPr>
            <a:spLocks noChangeArrowheads="1"/>
          </p:cNvSpPr>
          <p:nvPr/>
        </p:nvSpPr>
        <p:spPr bwMode="auto">
          <a:xfrm>
            <a:off x="4401156" y="823078"/>
            <a:ext cx="2990271" cy="547695"/>
          </a:xfrm>
          <a:prstGeom prst="roundRect">
            <a:avLst>
              <a:gd name="adj" fmla="val 16667"/>
            </a:avLst>
          </a:prstGeom>
          <a:solidFill>
            <a:schemeClr val="bg1">
              <a:alpha val="75000"/>
            </a:schemeClr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5" name="AutoShape 23"/>
          <p:cNvSpPr>
            <a:spLocks noChangeArrowheads="1"/>
          </p:cNvSpPr>
          <p:nvPr/>
        </p:nvSpPr>
        <p:spPr bwMode="auto">
          <a:xfrm>
            <a:off x="4456181" y="863335"/>
            <a:ext cx="2880223" cy="273848"/>
          </a:xfrm>
          <a:prstGeom prst="roundRect">
            <a:avLst>
              <a:gd name="adj" fmla="val 25981"/>
            </a:avLst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6" name="AutoShape 43"/>
          <p:cNvSpPr>
            <a:spLocks noChangeArrowheads="1"/>
          </p:cNvSpPr>
          <p:nvPr/>
        </p:nvSpPr>
        <p:spPr bwMode="auto">
          <a:xfrm>
            <a:off x="4397362" y="1449370"/>
            <a:ext cx="2990271" cy="2126407"/>
          </a:xfrm>
          <a:prstGeom prst="roundRect">
            <a:avLst>
              <a:gd name="adj" fmla="val 7014"/>
            </a:avLst>
          </a:prstGeom>
          <a:solidFill>
            <a:schemeClr val="bg1">
              <a:alpha val="2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3" name="WordArt 26"/>
          <p:cNvSpPr>
            <a:spLocks noChangeArrowheads="1" noChangeShapeType="1" noTextEdit="1"/>
          </p:cNvSpPr>
          <p:nvPr/>
        </p:nvSpPr>
        <p:spPr bwMode="auto">
          <a:xfrm>
            <a:off x="5164135" y="932618"/>
            <a:ext cx="1440584" cy="3509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돌망태공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81" name="AutoShape 22"/>
          <p:cNvSpPr>
            <a:spLocks noChangeArrowheads="1"/>
          </p:cNvSpPr>
          <p:nvPr/>
        </p:nvSpPr>
        <p:spPr bwMode="auto">
          <a:xfrm>
            <a:off x="7468248" y="823078"/>
            <a:ext cx="2990271" cy="547695"/>
          </a:xfrm>
          <a:prstGeom prst="roundRect">
            <a:avLst>
              <a:gd name="adj" fmla="val 16667"/>
            </a:avLst>
          </a:prstGeom>
          <a:solidFill>
            <a:schemeClr val="bg1">
              <a:alpha val="75000"/>
            </a:schemeClr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2" name="AutoShape 23"/>
          <p:cNvSpPr>
            <a:spLocks noChangeArrowheads="1"/>
          </p:cNvSpPr>
          <p:nvPr/>
        </p:nvSpPr>
        <p:spPr bwMode="auto">
          <a:xfrm>
            <a:off x="7523273" y="863335"/>
            <a:ext cx="2880223" cy="273848"/>
          </a:xfrm>
          <a:prstGeom prst="roundRect">
            <a:avLst>
              <a:gd name="adj" fmla="val 25981"/>
            </a:avLst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3" name="AutoShape 43"/>
          <p:cNvSpPr>
            <a:spLocks noChangeArrowheads="1"/>
          </p:cNvSpPr>
          <p:nvPr/>
        </p:nvSpPr>
        <p:spPr bwMode="auto">
          <a:xfrm>
            <a:off x="7464454" y="1449370"/>
            <a:ext cx="2990271" cy="2126407"/>
          </a:xfrm>
          <a:prstGeom prst="roundRect">
            <a:avLst>
              <a:gd name="adj" fmla="val 7014"/>
            </a:avLst>
          </a:prstGeom>
          <a:solidFill>
            <a:schemeClr val="bg1">
              <a:alpha val="2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0" name="WordArt 26"/>
          <p:cNvSpPr>
            <a:spLocks noChangeArrowheads="1" noChangeShapeType="1" noTextEdit="1"/>
          </p:cNvSpPr>
          <p:nvPr/>
        </p:nvSpPr>
        <p:spPr bwMode="auto">
          <a:xfrm>
            <a:off x="8324189" y="932618"/>
            <a:ext cx="1207595" cy="3509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SM</a:t>
            </a:r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블럭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88" name="AutoShape 43"/>
          <p:cNvSpPr>
            <a:spLocks noChangeArrowheads="1"/>
          </p:cNvSpPr>
          <p:nvPr/>
        </p:nvSpPr>
        <p:spPr bwMode="auto">
          <a:xfrm>
            <a:off x="1330270" y="5886510"/>
            <a:ext cx="2990271" cy="559570"/>
          </a:xfrm>
          <a:prstGeom prst="roundRect">
            <a:avLst>
              <a:gd name="adj" fmla="val 7014"/>
            </a:avLst>
          </a:prstGeom>
          <a:solidFill>
            <a:schemeClr val="tx1">
              <a:alpha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ko-KR" altLang="en-US" sz="1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일시적인 </a:t>
            </a:r>
            <a:r>
              <a:rPr lang="ko-KR" altLang="en-US" sz="12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세굴방지</a:t>
            </a:r>
            <a:r>
              <a:rPr lang="ko-KR" altLang="en-US" sz="1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효과는 있으나 수년</a:t>
            </a:r>
            <a:endParaRPr lang="en-US" altLang="ko-KR" sz="12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내 전도 유실 될 염려가 있음</a:t>
            </a:r>
            <a:endParaRPr lang="ko-KR" altLang="en-US" sz="1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0" name="AutoShape 43"/>
          <p:cNvSpPr>
            <a:spLocks noChangeArrowheads="1"/>
          </p:cNvSpPr>
          <p:nvPr/>
        </p:nvSpPr>
        <p:spPr bwMode="auto">
          <a:xfrm>
            <a:off x="4397362" y="5876097"/>
            <a:ext cx="2990271" cy="569983"/>
          </a:xfrm>
          <a:prstGeom prst="roundRect">
            <a:avLst>
              <a:gd name="adj" fmla="val 7014"/>
            </a:avLst>
          </a:prstGeom>
          <a:solidFill>
            <a:schemeClr val="tx1">
              <a:alpha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ko-KR" altLang="en-US" sz="12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돌망태에</a:t>
            </a:r>
            <a:r>
              <a:rPr lang="ko-KR" altLang="en-US" sz="1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부유물이 걸리고 </a:t>
            </a:r>
            <a:r>
              <a:rPr lang="ko-KR" altLang="en-US" sz="12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수년내에</a:t>
            </a:r>
            <a:endParaRPr lang="en-US" altLang="ko-KR" sz="12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망태의 부식으로 전도 유실 될 염려가 있음</a:t>
            </a:r>
            <a:endParaRPr lang="ko-KR" altLang="en-US" sz="1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1" name="AutoShape 43"/>
          <p:cNvSpPr>
            <a:spLocks noChangeArrowheads="1"/>
          </p:cNvSpPr>
          <p:nvPr/>
        </p:nvSpPr>
        <p:spPr bwMode="auto">
          <a:xfrm>
            <a:off x="7464454" y="5876097"/>
            <a:ext cx="2990271" cy="569983"/>
          </a:xfrm>
          <a:prstGeom prst="roundRect">
            <a:avLst>
              <a:gd name="adj" fmla="val 7014"/>
            </a:avLst>
          </a:prstGeom>
          <a:solidFill>
            <a:schemeClr val="tx1">
              <a:alpha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ko-KR" altLang="en-US" sz="1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주변환경 </a:t>
            </a:r>
            <a:r>
              <a:rPr lang="ko-KR" altLang="en-US" sz="12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변화시</a:t>
            </a:r>
            <a:r>
              <a:rPr lang="ko-KR" altLang="en-US" sz="1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포설면적</a:t>
            </a:r>
            <a:r>
              <a:rPr lang="ko-KR" altLang="en-US" sz="1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조정과 </a:t>
            </a:r>
            <a:r>
              <a:rPr lang="ko-KR" altLang="en-US" sz="12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적층</a:t>
            </a:r>
            <a:endParaRPr lang="en-US" altLang="ko-KR" sz="12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시공이 가능하고 전도유실 되지 않음</a:t>
            </a:r>
            <a:endParaRPr lang="ko-KR" altLang="en-US" sz="1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3" name="AutoShape 20"/>
          <p:cNvSpPr>
            <a:spLocks noChangeArrowheads="1"/>
          </p:cNvSpPr>
          <p:nvPr/>
        </p:nvSpPr>
        <p:spPr bwMode="auto">
          <a:xfrm>
            <a:off x="234880" y="1421511"/>
            <a:ext cx="984601" cy="2154267"/>
          </a:xfrm>
          <a:prstGeom prst="roundRect">
            <a:avLst>
              <a:gd name="adj" fmla="val 16667"/>
            </a:avLst>
          </a:prstGeom>
          <a:solidFill>
            <a:schemeClr val="bg1">
              <a:alpha val="75000"/>
            </a:schemeClr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4" name="AutoShape 21"/>
          <p:cNvSpPr>
            <a:spLocks noChangeArrowheads="1"/>
          </p:cNvSpPr>
          <p:nvPr/>
        </p:nvSpPr>
        <p:spPr bwMode="auto">
          <a:xfrm>
            <a:off x="252384" y="1461768"/>
            <a:ext cx="949593" cy="273848"/>
          </a:xfrm>
          <a:prstGeom prst="roundRect">
            <a:avLst>
              <a:gd name="adj" fmla="val 25981"/>
            </a:avLst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5" name="WordArt 26"/>
          <p:cNvSpPr>
            <a:spLocks noChangeArrowheads="1" noChangeShapeType="1" noTextEdit="1"/>
          </p:cNvSpPr>
          <p:nvPr/>
        </p:nvSpPr>
        <p:spPr bwMode="auto">
          <a:xfrm>
            <a:off x="336129" y="2283598"/>
            <a:ext cx="775063" cy="401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시공사진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96" name="AutoShape 43"/>
          <p:cNvSpPr>
            <a:spLocks noChangeArrowheads="1"/>
          </p:cNvSpPr>
          <p:nvPr/>
        </p:nvSpPr>
        <p:spPr bwMode="auto">
          <a:xfrm>
            <a:off x="4397362" y="3686205"/>
            <a:ext cx="2990271" cy="2126407"/>
          </a:xfrm>
          <a:prstGeom prst="roundRect">
            <a:avLst>
              <a:gd name="adj" fmla="val 7014"/>
            </a:avLst>
          </a:prstGeom>
          <a:solidFill>
            <a:schemeClr val="tx1">
              <a:alpha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○ 임시 및 응급공사에 좋다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○ 수중투하는 가능하나 시공품질 </a:t>
            </a:r>
            <a:endParaRPr lang="en-US" altLang="ko-KR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확인이 어렵다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○ 철망의 부식으로 수명이 짧다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○ 홍수 발생시 </a:t>
            </a:r>
            <a:r>
              <a:rPr lang="ko-KR" altLang="en-US" sz="12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세굴에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의한 변위로 유실</a:t>
            </a:r>
            <a:endParaRPr lang="en-US" altLang="ko-KR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발생이 우려되며 유실된 </a:t>
            </a:r>
            <a:r>
              <a:rPr lang="ko-KR" altLang="en-US" sz="12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돌망태가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12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하류측에쌓이면서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제 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2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의국부세굴이</a:t>
            </a:r>
            <a:endParaRPr lang="en-US" altLang="ko-KR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진행될 우려가 있다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○ 수중공사 가능</a:t>
            </a:r>
          </a:p>
          <a:p>
            <a:pPr algn="l"/>
            <a:endParaRPr lang="ko-KR" altLang="en-US" sz="1200" dirty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7" name="AutoShape 43"/>
          <p:cNvSpPr>
            <a:spLocks noChangeArrowheads="1"/>
          </p:cNvSpPr>
          <p:nvPr/>
        </p:nvSpPr>
        <p:spPr bwMode="auto">
          <a:xfrm>
            <a:off x="7454355" y="3685317"/>
            <a:ext cx="2990271" cy="2126407"/>
          </a:xfrm>
          <a:prstGeom prst="roundRect">
            <a:avLst>
              <a:gd name="adj" fmla="val 7014"/>
            </a:avLst>
          </a:prstGeom>
          <a:solidFill>
            <a:schemeClr val="tx1">
              <a:alpha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○ 원형으로 지배공간이 넓어 시공이 </a:t>
            </a:r>
            <a:endParaRPr lang="en-US" altLang="ko-KR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  빠르고 ㎡당 경제성이  높다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○ 하부돌기 부분과 몸통부분이 기초</a:t>
            </a:r>
            <a:endParaRPr lang="en-US" altLang="ko-KR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바닥에 박히고 블록간 연결고리로</a:t>
            </a:r>
            <a:endParaRPr lang="en-US" altLang="ko-KR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  매트화 되며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공극에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사석채움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으로 </a:t>
            </a: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  구조적 안전성이 높다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○ 상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하부 돌기가 </a:t>
            </a:r>
            <a:r>
              <a:rPr lang="ko-KR" altLang="en-US" sz="12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록킹되어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블록의</a:t>
            </a:r>
            <a:endParaRPr lang="en-US" altLang="ko-KR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적층이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가능하며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전도 유실 되지 않음</a:t>
            </a:r>
            <a:endParaRPr lang="en-US" altLang="ko-KR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ko-KR" altLang="en-US" sz="12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블럭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내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외부로 </a:t>
            </a:r>
            <a:r>
              <a:rPr lang="ko-KR" altLang="en-US" sz="12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통수공이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개가 있어</a:t>
            </a:r>
            <a:endParaRPr lang="en-US" altLang="ko-KR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통수역할과 어도 역할을 병행한다</a:t>
            </a:r>
            <a:r>
              <a:rPr lang="en-US" altLang="ko-KR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2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○ 수중공사 가능</a:t>
            </a:r>
            <a:endParaRPr lang="ko-KR" altLang="en-US" sz="1200" dirty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8" name="AutoShape 20"/>
          <p:cNvSpPr>
            <a:spLocks noChangeArrowheads="1"/>
          </p:cNvSpPr>
          <p:nvPr/>
        </p:nvSpPr>
        <p:spPr bwMode="auto">
          <a:xfrm>
            <a:off x="246755" y="3697193"/>
            <a:ext cx="984601" cy="2091654"/>
          </a:xfrm>
          <a:prstGeom prst="roundRect">
            <a:avLst>
              <a:gd name="adj" fmla="val 16667"/>
            </a:avLst>
          </a:prstGeom>
          <a:solidFill>
            <a:schemeClr val="bg1">
              <a:alpha val="75000"/>
            </a:schemeClr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9" name="WordArt 26"/>
          <p:cNvSpPr>
            <a:spLocks noChangeArrowheads="1" noChangeShapeType="1" noTextEdit="1"/>
          </p:cNvSpPr>
          <p:nvPr/>
        </p:nvSpPr>
        <p:spPr bwMode="auto">
          <a:xfrm>
            <a:off x="356294" y="4094395"/>
            <a:ext cx="775063" cy="13144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시공성</a:t>
            </a:r>
            <a:endParaRPr lang="en-US" altLang="ko-KR" kern="10" spc="-103" dirty="0" smtClean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  <a:p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및</a:t>
            </a:r>
            <a:endParaRPr lang="en-US" altLang="ko-KR" kern="10" spc="-103" dirty="0" smtClean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  <a:p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안정성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100" name="AutoShape 20"/>
          <p:cNvSpPr>
            <a:spLocks noChangeArrowheads="1"/>
          </p:cNvSpPr>
          <p:nvPr/>
        </p:nvSpPr>
        <p:spPr bwMode="auto">
          <a:xfrm>
            <a:off x="271393" y="5898385"/>
            <a:ext cx="984601" cy="547696"/>
          </a:xfrm>
          <a:prstGeom prst="roundRect">
            <a:avLst>
              <a:gd name="adj" fmla="val 16667"/>
            </a:avLst>
          </a:prstGeom>
          <a:solidFill>
            <a:schemeClr val="bg1">
              <a:alpha val="75000"/>
            </a:schemeClr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1" name="WordArt 26"/>
          <p:cNvSpPr>
            <a:spLocks noChangeArrowheads="1" noChangeShapeType="1" noTextEdit="1"/>
          </p:cNvSpPr>
          <p:nvPr/>
        </p:nvSpPr>
        <p:spPr bwMode="auto">
          <a:xfrm>
            <a:off x="380932" y="6019037"/>
            <a:ext cx="775063" cy="328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유지관리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102" name="AutoShape 21"/>
          <p:cNvSpPr>
            <a:spLocks noChangeArrowheads="1"/>
          </p:cNvSpPr>
          <p:nvPr/>
        </p:nvSpPr>
        <p:spPr bwMode="auto">
          <a:xfrm>
            <a:off x="255898" y="3736498"/>
            <a:ext cx="949593" cy="273848"/>
          </a:xfrm>
          <a:prstGeom prst="roundRect">
            <a:avLst>
              <a:gd name="adj" fmla="val 25981"/>
            </a:avLst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3" name="AutoShape 21"/>
          <p:cNvSpPr>
            <a:spLocks noChangeArrowheads="1"/>
          </p:cNvSpPr>
          <p:nvPr/>
        </p:nvSpPr>
        <p:spPr bwMode="auto">
          <a:xfrm>
            <a:off x="292666" y="5934898"/>
            <a:ext cx="949593" cy="273848"/>
          </a:xfrm>
          <a:prstGeom prst="roundRect">
            <a:avLst>
              <a:gd name="adj" fmla="val 25981"/>
            </a:avLst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4" name="AutoShape 43"/>
          <p:cNvSpPr>
            <a:spLocks noChangeArrowheads="1"/>
          </p:cNvSpPr>
          <p:nvPr/>
        </p:nvSpPr>
        <p:spPr bwMode="auto">
          <a:xfrm>
            <a:off x="1334065" y="6507230"/>
            <a:ext cx="2990271" cy="559570"/>
          </a:xfrm>
          <a:prstGeom prst="roundRect">
            <a:avLst>
              <a:gd name="adj" fmla="val 7014"/>
            </a:avLst>
          </a:prstGeom>
          <a:solidFill>
            <a:schemeClr val="tx1">
              <a:alpha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ko-KR" altLang="en-US" sz="15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고가</a:t>
            </a:r>
            <a:endParaRPr lang="ko-KR" altLang="en-US" sz="15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5" name="AutoShape 43"/>
          <p:cNvSpPr>
            <a:spLocks noChangeArrowheads="1"/>
          </p:cNvSpPr>
          <p:nvPr/>
        </p:nvSpPr>
        <p:spPr bwMode="auto">
          <a:xfrm>
            <a:off x="4401157" y="6496817"/>
            <a:ext cx="2990271" cy="569983"/>
          </a:xfrm>
          <a:prstGeom prst="roundRect">
            <a:avLst>
              <a:gd name="adj" fmla="val 7014"/>
            </a:avLst>
          </a:prstGeom>
          <a:solidFill>
            <a:schemeClr val="tx1">
              <a:alpha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ko-KR" altLang="en-US" sz="15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저가</a:t>
            </a:r>
            <a:endParaRPr lang="ko-KR" altLang="en-US" sz="15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6" name="AutoShape 43"/>
          <p:cNvSpPr>
            <a:spLocks noChangeArrowheads="1"/>
          </p:cNvSpPr>
          <p:nvPr/>
        </p:nvSpPr>
        <p:spPr bwMode="auto">
          <a:xfrm>
            <a:off x="7468249" y="6496817"/>
            <a:ext cx="2990271" cy="569983"/>
          </a:xfrm>
          <a:prstGeom prst="roundRect">
            <a:avLst>
              <a:gd name="adj" fmla="val 7014"/>
            </a:avLst>
          </a:prstGeom>
          <a:solidFill>
            <a:schemeClr val="tx1">
              <a:alpha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ko-KR" altLang="en-US" sz="15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중저가</a:t>
            </a:r>
            <a:endParaRPr lang="ko-KR" altLang="en-US" sz="15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7" name="AutoShape 20"/>
          <p:cNvSpPr>
            <a:spLocks noChangeArrowheads="1"/>
          </p:cNvSpPr>
          <p:nvPr/>
        </p:nvSpPr>
        <p:spPr bwMode="auto">
          <a:xfrm>
            <a:off x="275188" y="6519105"/>
            <a:ext cx="984601" cy="547695"/>
          </a:xfrm>
          <a:prstGeom prst="roundRect">
            <a:avLst>
              <a:gd name="adj" fmla="val 16667"/>
            </a:avLst>
          </a:prstGeom>
          <a:solidFill>
            <a:schemeClr val="bg1">
              <a:alpha val="75000"/>
            </a:schemeClr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8" name="WordArt 26"/>
          <p:cNvSpPr>
            <a:spLocks noChangeArrowheads="1" noChangeShapeType="1" noTextEdit="1"/>
          </p:cNvSpPr>
          <p:nvPr/>
        </p:nvSpPr>
        <p:spPr bwMode="auto">
          <a:xfrm>
            <a:off x="380932" y="6684211"/>
            <a:ext cx="775063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경제성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109" name="AutoShape 21"/>
          <p:cNvSpPr>
            <a:spLocks noChangeArrowheads="1"/>
          </p:cNvSpPr>
          <p:nvPr/>
        </p:nvSpPr>
        <p:spPr bwMode="auto">
          <a:xfrm>
            <a:off x="296461" y="6573875"/>
            <a:ext cx="949593" cy="273848"/>
          </a:xfrm>
          <a:prstGeom prst="roundRect">
            <a:avLst>
              <a:gd name="adj" fmla="val 25981"/>
            </a:avLst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11" name="Picture 2" descr="C:\Users\BROOKLYNBOY\Desktop\사딘\의성 비산지구_10.11.03\IMG_41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37480" y="1516826"/>
            <a:ext cx="2848014" cy="1971702"/>
          </a:xfrm>
          <a:prstGeom prst="rect">
            <a:avLst/>
          </a:prstGeom>
          <a:noFill/>
        </p:spPr>
      </p:pic>
      <p:pic>
        <p:nvPicPr>
          <p:cNvPr id="132" name="Picture 2" descr="E:\각종 서류 , 시공사진\유실된 사석 세굴방지공(경남 거창군)\유실된 사석 세굴방지공경남 거창군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39809" y="1516825"/>
            <a:ext cx="2774988" cy="193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6901" y="1524030"/>
            <a:ext cx="2774988" cy="192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4398526" y="3344810"/>
            <a:ext cx="2808303" cy="59159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99FF"/>
                    </a:gs>
                    <a:gs pos="50000">
                      <a:srgbClr val="CC99FF">
                        <a:gamma/>
                        <a:tint val="0"/>
                        <a:invGamma/>
                      </a:srgbClr>
                    </a:gs>
                    <a:gs pos="100000">
                      <a:srgbClr val="CC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조달등록현황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CC99FF"/>
                  </a:gs>
                  <a:gs pos="50000">
                    <a:srgbClr val="CC99FF">
                      <a:gamma/>
                      <a:tint val="0"/>
                      <a:invGamma/>
                    </a:srgbClr>
                  </a:gs>
                  <a:gs pos="100000">
                    <a:srgbClr val="CC99FF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3009868" y="3106770"/>
            <a:ext cx="1106470" cy="1389732"/>
            <a:chOff x="2903" y="-340"/>
            <a:chExt cx="680" cy="885"/>
          </a:xfrm>
        </p:grpSpPr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2903" y="91"/>
              <a:ext cx="680" cy="454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2903" y="-340"/>
              <a:ext cx="676" cy="680"/>
              <a:chOff x="1384" y="663"/>
              <a:chExt cx="1360" cy="1366"/>
            </a:xfrm>
          </p:grpSpPr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>
                <a:off x="1384" y="663"/>
                <a:ext cx="1360" cy="1366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00000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ko-KR"/>
              </a:p>
            </p:txBody>
          </p:sp>
          <p:sp>
            <p:nvSpPr>
              <p:cNvPr id="21" name="Oval 12"/>
              <p:cNvSpPr>
                <a:spLocks noChangeArrowheads="1"/>
              </p:cNvSpPr>
              <p:nvPr/>
            </p:nvSpPr>
            <p:spPr bwMode="auto">
              <a:xfrm>
                <a:off x="1565" y="843"/>
                <a:ext cx="363" cy="3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ko-KR"/>
              </a:p>
            </p:txBody>
          </p:sp>
        </p:grpSp>
      </p:grpSp>
      <p:sp>
        <p:nvSpPr>
          <p:cNvPr id="22" name="WordArt 13"/>
          <p:cNvSpPr>
            <a:spLocks noChangeArrowheads="1" noChangeShapeType="1" noTextEdit="1"/>
          </p:cNvSpPr>
          <p:nvPr/>
        </p:nvSpPr>
        <p:spPr bwMode="auto">
          <a:xfrm>
            <a:off x="3349606" y="3267796"/>
            <a:ext cx="375012" cy="481330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5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3288342" y="3866397"/>
            <a:ext cx="556948" cy="113768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CHAPTER</a:t>
            </a:r>
            <a:endParaRPr lang="ko-KR" altLang="en-US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2097043" y="127772"/>
            <a:ext cx="0" cy="278296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9569" tIns="49785" rIns="99569" bIns="49785"/>
          <a:lstStyle/>
          <a:p>
            <a:endParaRPr lang="ko-KR" altLang="en-US"/>
          </a:p>
        </p:txBody>
      </p:sp>
      <p:sp>
        <p:nvSpPr>
          <p:cNvPr id="5" name="WordArt 8" descr="Untitled-1"/>
          <p:cNvSpPr>
            <a:spLocks noChangeArrowheads="1" noChangeShapeType="1" noTextEdit="1"/>
          </p:cNvSpPr>
          <p:nvPr/>
        </p:nvSpPr>
        <p:spPr bwMode="auto">
          <a:xfrm>
            <a:off x="167084" y="127772"/>
            <a:ext cx="1856933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99FF"/>
                    </a:gs>
                    <a:gs pos="50000">
                      <a:srgbClr val="CC99FF">
                        <a:gamma/>
                        <a:tint val="0"/>
                        <a:invGamma/>
                      </a:srgbClr>
                    </a:gs>
                    <a:gs pos="100000">
                      <a:srgbClr val="CC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조달등록현황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CC99FF"/>
                  </a:gs>
                  <a:gs pos="50000">
                    <a:srgbClr val="CC99FF">
                      <a:gamma/>
                      <a:tint val="0"/>
                      <a:invGamma/>
                    </a:srgbClr>
                  </a:gs>
                  <a:gs pos="100000">
                    <a:srgbClr val="CC99FF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170068" y="127772"/>
            <a:ext cx="1533547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2011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년 기준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latin typeface="HY헤드라인M"/>
              <a:ea typeface="HY헤드라인M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380932" y="969130"/>
            <a:ext cx="9968048" cy="6024645"/>
            <a:chOff x="380932" y="713539"/>
            <a:chExt cx="9968048" cy="6024645"/>
          </a:xfrm>
        </p:grpSpPr>
        <p:grpSp>
          <p:nvGrpSpPr>
            <p:cNvPr id="85" name="그룹 84"/>
            <p:cNvGrpSpPr/>
            <p:nvPr/>
          </p:nvGrpSpPr>
          <p:grpSpPr>
            <a:xfrm>
              <a:off x="380932" y="713539"/>
              <a:ext cx="9968048" cy="2921039"/>
              <a:chOff x="380932" y="713539"/>
              <a:chExt cx="9968048" cy="2921039"/>
            </a:xfrm>
          </p:grpSpPr>
          <p:grpSp>
            <p:nvGrpSpPr>
              <p:cNvPr id="51" name="그룹 50"/>
              <p:cNvGrpSpPr/>
              <p:nvPr/>
            </p:nvGrpSpPr>
            <p:grpSpPr>
              <a:xfrm>
                <a:off x="380932" y="713539"/>
                <a:ext cx="9965985" cy="714119"/>
                <a:chOff x="1247564" y="883898"/>
                <a:chExt cx="8965005" cy="714119"/>
              </a:xfrm>
            </p:grpSpPr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247564" y="883898"/>
                  <a:ext cx="2923977" cy="71411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299546" y="924155"/>
                  <a:ext cx="2820013" cy="357060"/>
                </a:xfrm>
                <a:prstGeom prst="roundRect">
                  <a:avLst>
                    <a:gd name="adj" fmla="val 25981"/>
                  </a:avLst>
                </a:prstGeom>
                <a:gradFill rotWithShape="1">
                  <a:gsLst>
                    <a:gs pos="0">
                      <a:schemeClr val="bg1">
                        <a:alpha val="75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4271791" y="883898"/>
                  <a:ext cx="2925833" cy="71411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4325629" y="924155"/>
                  <a:ext cx="2818156" cy="357060"/>
                </a:xfrm>
                <a:prstGeom prst="roundRect">
                  <a:avLst>
                    <a:gd name="adj" fmla="val 25981"/>
                  </a:avLst>
                </a:prstGeom>
                <a:gradFill rotWithShape="1">
                  <a:gsLst>
                    <a:gs pos="0">
                      <a:schemeClr val="bg1">
                        <a:alpha val="75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7286736" y="883898"/>
                  <a:ext cx="2925833" cy="71411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7340574" y="924155"/>
                  <a:ext cx="2818156" cy="357060"/>
                </a:xfrm>
                <a:prstGeom prst="roundRect">
                  <a:avLst>
                    <a:gd name="adj" fmla="val 25981"/>
                  </a:avLst>
                </a:prstGeom>
                <a:gradFill rotWithShape="1">
                  <a:gsLst>
                    <a:gs pos="0">
                      <a:schemeClr val="bg1">
                        <a:alpha val="75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29" name="WordArt 2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39810" y="1120187"/>
                  <a:ext cx="2519396" cy="27829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altLang="ko-KR" kern="10" spc="-103" dirty="0" smtClean="0">
                      <a:ln w="9525">
                        <a:noFill/>
                        <a:round/>
                        <a:headEnd/>
                        <a:tailEnd/>
                      </a:ln>
                      <a:latin typeface="HY헤드라인M"/>
                      <a:ea typeface="HY헤드라인M"/>
                    </a:rPr>
                    <a:t>SM-</a:t>
                  </a:r>
                  <a:r>
                    <a:rPr lang="ko-KR" altLang="en-US" kern="10" spc="-103" dirty="0" err="1" smtClean="0">
                      <a:ln w="9525">
                        <a:noFill/>
                        <a:round/>
                        <a:headEnd/>
                        <a:tailEnd/>
                      </a:ln>
                      <a:latin typeface="HY헤드라인M"/>
                      <a:ea typeface="HY헤드라인M"/>
                    </a:rPr>
                    <a:t>세굴방지블록</a:t>
                  </a:r>
                  <a:r>
                    <a:rPr lang="en-US" altLang="ko-KR" kern="10" spc="-103" dirty="0" smtClean="0">
                      <a:ln w="9525">
                        <a:noFill/>
                        <a:round/>
                        <a:headEnd/>
                        <a:tailEnd/>
                      </a:ln>
                      <a:latin typeface="HY헤드라인M"/>
                      <a:ea typeface="HY헤드라인M"/>
                    </a:rPr>
                    <a:t>(A</a:t>
                  </a:r>
                  <a:r>
                    <a:rPr lang="ko-KR" altLang="en-US" kern="10" spc="-103" dirty="0" smtClean="0">
                      <a:ln w="9525">
                        <a:noFill/>
                        <a:round/>
                        <a:headEnd/>
                        <a:tailEnd/>
                      </a:ln>
                      <a:latin typeface="HY헤드라인M"/>
                      <a:ea typeface="HY헤드라인M"/>
                    </a:rPr>
                    <a:t>형</a:t>
                  </a:r>
                  <a:r>
                    <a:rPr lang="en-US" altLang="ko-KR" kern="10" spc="-103" dirty="0" smtClean="0">
                      <a:ln w="9525">
                        <a:noFill/>
                        <a:round/>
                        <a:headEnd/>
                        <a:tailEnd/>
                      </a:ln>
                      <a:latin typeface="HY헤드라인M"/>
                      <a:ea typeface="HY헤드라인M"/>
                    </a:rPr>
                    <a:t>)</a:t>
                  </a:r>
                  <a:endParaRPr lang="ko-KR" altLang="en-US" kern="10" spc="-103" dirty="0">
                    <a:ln w="9525">
                      <a:noFill/>
                      <a:round/>
                      <a:headEnd/>
                      <a:tailEnd/>
                    </a:ln>
                    <a:latin typeface="HY헤드라인M"/>
                    <a:ea typeface="HY헤드라인M"/>
                  </a:endParaRPr>
                </a:p>
              </p:txBody>
            </p:sp>
          </p:grpSp>
          <p:grpSp>
            <p:nvGrpSpPr>
              <p:cNvPr id="44" name="Group 41"/>
              <p:cNvGrpSpPr>
                <a:grpSpLocks/>
              </p:cNvGrpSpPr>
              <p:nvPr/>
            </p:nvGrpSpPr>
            <p:grpSpPr bwMode="auto">
              <a:xfrm>
                <a:off x="380932" y="1508171"/>
                <a:ext cx="9968048" cy="2126407"/>
                <a:chOff x="672" y="959"/>
                <a:chExt cx="4830" cy="998"/>
              </a:xfrm>
            </p:grpSpPr>
            <p:sp>
              <p:nvSpPr>
                <p:cNvPr id="45" name="AutoShape 42"/>
                <p:cNvSpPr>
                  <a:spLocks noChangeArrowheads="1"/>
                </p:cNvSpPr>
                <p:nvPr/>
              </p:nvSpPr>
              <p:spPr bwMode="auto">
                <a:xfrm>
                  <a:off x="672" y="959"/>
                  <a:ext cx="1577" cy="998"/>
                </a:xfrm>
                <a:prstGeom prst="roundRect">
                  <a:avLst>
                    <a:gd name="adj" fmla="val 7014"/>
                  </a:avLst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AutoShape 43"/>
                <p:cNvSpPr>
                  <a:spLocks noChangeArrowheads="1"/>
                </p:cNvSpPr>
                <p:nvPr/>
              </p:nvSpPr>
              <p:spPr bwMode="auto">
                <a:xfrm>
                  <a:off x="2299" y="959"/>
                  <a:ext cx="1576" cy="998"/>
                </a:xfrm>
                <a:prstGeom prst="roundRect">
                  <a:avLst>
                    <a:gd name="adj" fmla="val 7014"/>
                  </a:avLst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AutoShape 44"/>
                <p:cNvSpPr>
                  <a:spLocks noChangeArrowheads="1"/>
                </p:cNvSpPr>
                <p:nvPr/>
              </p:nvSpPr>
              <p:spPr bwMode="auto">
                <a:xfrm>
                  <a:off x="3925" y="959"/>
                  <a:ext cx="1577" cy="998"/>
                </a:xfrm>
                <a:prstGeom prst="roundRect">
                  <a:avLst>
                    <a:gd name="adj" fmla="val 7014"/>
                  </a:avLst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86" name="그룹 85"/>
            <p:cNvGrpSpPr/>
            <p:nvPr/>
          </p:nvGrpSpPr>
          <p:grpSpPr>
            <a:xfrm>
              <a:off x="3963598" y="871797"/>
              <a:ext cx="5926114" cy="460861"/>
              <a:chOff x="3963598" y="871797"/>
              <a:chExt cx="5926114" cy="460861"/>
            </a:xfrm>
          </p:grpSpPr>
          <p:sp>
            <p:nvSpPr>
              <p:cNvPr id="53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63598" y="944823"/>
                <a:ext cx="2800697" cy="27829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altLang="ko-KR" kern="10" spc="-103" dirty="0" smtClean="0">
                    <a:ln w="9525">
                      <a:noFill/>
                      <a:round/>
                      <a:headEnd/>
                      <a:tailEnd/>
                    </a:ln>
                    <a:latin typeface="HY헤드라인M"/>
                    <a:ea typeface="HY헤드라인M"/>
                  </a:rPr>
                  <a:t>SM-</a:t>
                </a:r>
                <a:r>
                  <a:rPr lang="ko-KR" altLang="en-US" kern="10" spc="-103" dirty="0" err="1" smtClean="0">
                    <a:ln w="9525">
                      <a:noFill/>
                      <a:round/>
                      <a:headEnd/>
                      <a:tailEnd/>
                    </a:ln>
                    <a:latin typeface="HY헤드라인M"/>
                    <a:ea typeface="HY헤드라인M"/>
                  </a:rPr>
                  <a:t>세굴방지블록</a:t>
                </a:r>
                <a:r>
                  <a:rPr lang="en-US" altLang="ko-KR" kern="10" spc="-103" dirty="0" smtClean="0">
                    <a:ln w="9525">
                      <a:noFill/>
                      <a:round/>
                      <a:headEnd/>
                      <a:tailEnd/>
                    </a:ln>
                    <a:latin typeface="HY헤드라인M"/>
                    <a:ea typeface="HY헤드라인M"/>
                  </a:rPr>
                  <a:t>(SW</a:t>
                </a:r>
                <a:r>
                  <a:rPr lang="ko-KR" altLang="en-US" kern="10" spc="-103" dirty="0" smtClean="0">
                    <a:ln w="9525">
                      <a:noFill/>
                      <a:round/>
                      <a:headEnd/>
                      <a:tailEnd/>
                    </a:ln>
                    <a:latin typeface="HY헤드라인M"/>
                    <a:ea typeface="HY헤드라인M"/>
                  </a:rPr>
                  <a:t>형</a:t>
                </a:r>
                <a:r>
                  <a:rPr lang="en-US" altLang="ko-KR" kern="10" spc="-103" dirty="0" smtClean="0">
                    <a:ln w="9525">
                      <a:noFill/>
                      <a:round/>
                      <a:headEnd/>
                      <a:tailEnd/>
                    </a:ln>
                    <a:latin typeface="HY헤드라인M"/>
                    <a:ea typeface="HY헤드라인M"/>
                  </a:rPr>
                  <a:t>)</a:t>
                </a:r>
                <a:endParaRPr lang="ko-KR" altLang="en-US" kern="10" spc="-103" dirty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endParaRPr>
              </a:p>
            </p:txBody>
          </p:sp>
          <p:sp>
            <p:nvSpPr>
              <p:cNvPr id="54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7576092" y="871797"/>
                <a:ext cx="2313620" cy="46086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altLang="ko-KR" kern="10" spc="-103" dirty="0" smtClean="0">
                    <a:ln w="9525">
                      <a:noFill/>
                      <a:round/>
                      <a:headEnd/>
                      <a:tailEnd/>
                    </a:ln>
                    <a:latin typeface="HY헤드라인M"/>
                    <a:ea typeface="HY헤드라인M"/>
                  </a:rPr>
                  <a:t>SM-</a:t>
                </a:r>
                <a:r>
                  <a:rPr lang="ko-KR" altLang="en-US" kern="10" spc="-103" dirty="0" err="1" smtClean="0">
                    <a:ln w="9525">
                      <a:noFill/>
                      <a:round/>
                      <a:headEnd/>
                      <a:tailEnd/>
                    </a:ln>
                    <a:latin typeface="HY헤드라인M"/>
                    <a:ea typeface="HY헤드라인M"/>
                  </a:rPr>
                  <a:t>세굴방지블록</a:t>
                </a:r>
                <a:endParaRPr lang="en-US" altLang="ko-KR" kern="10" spc="-103" dirty="0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endParaRPr>
              </a:p>
              <a:p>
                <a:r>
                  <a:rPr lang="en-US" altLang="ko-KR" kern="10" spc="-103" dirty="0" smtClean="0">
                    <a:ln w="9525">
                      <a:noFill/>
                      <a:round/>
                      <a:headEnd/>
                      <a:tailEnd/>
                    </a:ln>
                    <a:latin typeface="HY헤드라인M"/>
                    <a:ea typeface="HY헤드라인M"/>
                  </a:rPr>
                  <a:t>(</a:t>
                </a:r>
                <a:r>
                  <a:rPr lang="ko-KR" altLang="en-US" kern="10" spc="-103" dirty="0" err="1" smtClean="0">
                    <a:ln w="9525">
                      <a:noFill/>
                      <a:round/>
                      <a:headEnd/>
                      <a:tailEnd/>
                    </a:ln>
                    <a:latin typeface="HY헤드라인M"/>
                    <a:ea typeface="HY헤드라인M"/>
                  </a:rPr>
                  <a:t>하천밑다짐용</a:t>
                </a:r>
                <a:r>
                  <a:rPr lang="en-US" altLang="ko-KR" kern="10" spc="-103" dirty="0" smtClean="0">
                    <a:ln w="9525">
                      <a:noFill/>
                      <a:round/>
                      <a:headEnd/>
                      <a:tailEnd/>
                    </a:ln>
                    <a:latin typeface="HY헤드라인M"/>
                    <a:ea typeface="HY헤드라인M"/>
                  </a:rPr>
                  <a:t>) 2</a:t>
                </a:r>
                <a:r>
                  <a:rPr lang="ko-KR" altLang="en-US" kern="10" spc="-103" dirty="0" smtClean="0">
                    <a:ln w="9525">
                      <a:noFill/>
                      <a:round/>
                      <a:headEnd/>
                      <a:tailEnd/>
                    </a:ln>
                    <a:latin typeface="HY헤드라인M"/>
                    <a:ea typeface="HY헤드라인M"/>
                  </a:rPr>
                  <a:t>톤</a:t>
                </a:r>
                <a:endParaRPr lang="ko-KR" altLang="en-US" kern="10" spc="-103" dirty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endParaRPr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>
              <a:off x="380932" y="3817145"/>
              <a:ext cx="6614409" cy="714119"/>
              <a:chOff x="1247564" y="883898"/>
              <a:chExt cx="5950060" cy="714119"/>
            </a:xfrm>
          </p:grpSpPr>
          <p:sp>
            <p:nvSpPr>
              <p:cNvPr id="72" name="AutoShape 20"/>
              <p:cNvSpPr>
                <a:spLocks noChangeArrowheads="1"/>
              </p:cNvSpPr>
              <p:nvPr/>
            </p:nvSpPr>
            <p:spPr bwMode="auto">
              <a:xfrm>
                <a:off x="1247564" y="883898"/>
                <a:ext cx="2923977" cy="71411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5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73" name="AutoShape 21"/>
              <p:cNvSpPr>
                <a:spLocks noChangeArrowheads="1"/>
              </p:cNvSpPr>
              <p:nvPr/>
            </p:nvSpPr>
            <p:spPr bwMode="auto">
              <a:xfrm>
                <a:off x="1299546" y="924155"/>
                <a:ext cx="2820013" cy="357060"/>
              </a:xfrm>
              <a:prstGeom prst="roundRect">
                <a:avLst>
                  <a:gd name="adj" fmla="val 25981"/>
                </a:avLst>
              </a:prstGeom>
              <a:gradFill rotWithShape="1"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74" name="AutoShape 22"/>
              <p:cNvSpPr>
                <a:spLocks noChangeArrowheads="1"/>
              </p:cNvSpPr>
              <p:nvPr/>
            </p:nvSpPr>
            <p:spPr bwMode="auto">
              <a:xfrm>
                <a:off x="4271791" y="883898"/>
                <a:ext cx="2925833" cy="71411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5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75" name="AutoShape 23"/>
              <p:cNvSpPr>
                <a:spLocks noChangeArrowheads="1"/>
              </p:cNvSpPr>
              <p:nvPr/>
            </p:nvSpPr>
            <p:spPr bwMode="auto">
              <a:xfrm>
                <a:off x="4325629" y="924155"/>
                <a:ext cx="2818156" cy="357060"/>
              </a:xfrm>
              <a:prstGeom prst="roundRect">
                <a:avLst>
                  <a:gd name="adj" fmla="val 25981"/>
                </a:avLst>
              </a:prstGeom>
              <a:gradFill rotWithShape="1"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79" name="Group 41"/>
            <p:cNvGrpSpPr>
              <a:grpSpLocks/>
            </p:cNvGrpSpPr>
            <p:nvPr/>
          </p:nvGrpSpPr>
          <p:grpSpPr bwMode="auto">
            <a:xfrm>
              <a:off x="380932" y="4611777"/>
              <a:ext cx="6610281" cy="2126407"/>
              <a:chOff x="672" y="959"/>
              <a:chExt cx="3203" cy="998"/>
            </a:xfrm>
          </p:grpSpPr>
          <p:sp>
            <p:nvSpPr>
              <p:cNvPr id="80" name="AutoShape 42"/>
              <p:cNvSpPr>
                <a:spLocks noChangeArrowheads="1"/>
              </p:cNvSpPr>
              <p:nvPr/>
            </p:nvSpPr>
            <p:spPr bwMode="auto">
              <a:xfrm>
                <a:off x="672" y="959"/>
                <a:ext cx="1577" cy="998"/>
              </a:xfrm>
              <a:prstGeom prst="roundRect">
                <a:avLst>
                  <a:gd name="adj" fmla="val 7014"/>
                </a:avLst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" name="AutoShape 43"/>
              <p:cNvSpPr>
                <a:spLocks noChangeArrowheads="1"/>
              </p:cNvSpPr>
              <p:nvPr/>
            </p:nvSpPr>
            <p:spPr bwMode="auto">
              <a:xfrm>
                <a:off x="2299" y="959"/>
                <a:ext cx="1576" cy="998"/>
              </a:xfrm>
              <a:prstGeom prst="roundRect">
                <a:avLst>
                  <a:gd name="adj" fmla="val 7014"/>
                </a:avLst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84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949409" y="3963196"/>
              <a:ext cx="2115655" cy="4608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 spc="-103" dirty="0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SM-</a:t>
              </a:r>
              <a:r>
                <a:rPr lang="ko-KR" altLang="en-US" kern="10" spc="-103" dirty="0" err="1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세굴방지블록</a:t>
              </a:r>
              <a:endPara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endParaRPr>
            </a:p>
            <a:p>
              <a:r>
                <a:rPr lang="en-US" altLang="ko-KR" kern="10" spc="-103" dirty="0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(</a:t>
              </a:r>
              <a:r>
                <a:rPr lang="ko-KR" altLang="en-US" kern="10" spc="-103" dirty="0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수로용</a:t>
              </a:r>
              <a:r>
                <a:rPr lang="en-US" altLang="ko-KR" kern="10" spc="-103" dirty="0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) 2</a:t>
              </a:r>
              <a:r>
                <a:rPr lang="ko-KR" altLang="en-US" kern="10" spc="-103" dirty="0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톤</a:t>
              </a:r>
              <a:endParaRPr lang="ko-KR" altLang="en-US" kern="10" spc="-103" dirty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endParaRPr>
            </a:p>
          </p:txBody>
        </p:sp>
      </p:grpSp>
      <p:pic>
        <p:nvPicPr>
          <p:cNvPr id="15362" name="Picture 2" descr="http://www.smblock.co.kr/data/goodsImages/GOODS3_12441962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5140" y="1772416"/>
            <a:ext cx="2081241" cy="1277955"/>
          </a:xfrm>
          <a:prstGeom prst="rect">
            <a:avLst/>
          </a:prstGeom>
          <a:noFill/>
        </p:spPr>
      </p:pic>
      <p:sp>
        <p:nvSpPr>
          <p:cNvPr id="37" name="WordArt 26"/>
          <p:cNvSpPr>
            <a:spLocks noChangeArrowheads="1" noChangeShapeType="1" noTextEdit="1"/>
          </p:cNvSpPr>
          <p:nvPr/>
        </p:nvSpPr>
        <p:spPr bwMode="auto">
          <a:xfrm>
            <a:off x="819088" y="3210231"/>
            <a:ext cx="2482884" cy="4973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1 TON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  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: 130,000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원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/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개당</a:t>
            </a:r>
            <a:endParaRPr lang="en-US" altLang="ko-KR" kern="10" spc="-103" dirty="0" smtClean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  <a:p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2 TON 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 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: 223,800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원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/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개당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pic>
        <p:nvPicPr>
          <p:cNvPr id="38" name="Picture 2" descr="http://www.smblock.co.kr/data/goodsImages/GOODS3_12441962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7995" y="1717234"/>
            <a:ext cx="2081241" cy="1277955"/>
          </a:xfrm>
          <a:prstGeom prst="rect">
            <a:avLst/>
          </a:prstGeom>
          <a:noFill/>
        </p:spPr>
      </p:pic>
      <p:sp>
        <p:nvSpPr>
          <p:cNvPr id="39" name="WordArt 26"/>
          <p:cNvSpPr>
            <a:spLocks noChangeArrowheads="1" noChangeShapeType="1" noTextEdit="1"/>
          </p:cNvSpPr>
          <p:nvPr/>
        </p:nvSpPr>
        <p:spPr bwMode="auto">
          <a:xfrm>
            <a:off x="4131943" y="3155049"/>
            <a:ext cx="2482884" cy="4973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1 TON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  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: 140,000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원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/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개당</a:t>
            </a:r>
            <a:endParaRPr lang="en-US" altLang="ko-KR" kern="10" spc="-103" dirty="0" smtClean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  <a:p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2 TON 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 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: 238,000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원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/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개당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pic>
        <p:nvPicPr>
          <p:cNvPr id="15366" name="Picture 6" descr="제품 이미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3993" y="1808929"/>
            <a:ext cx="2276707" cy="1277955"/>
          </a:xfrm>
          <a:prstGeom prst="rect">
            <a:avLst/>
          </a:prstGeom>
          <a:noFill/>
        </p:spPr>
      </p:pic>
      <p:sp>
        <p:nvSpPr>
          <p:cNvPr id="42" name="WordArt 26"/>
          <p:cNvSpPr>
            <a:spLocks noChangeArrowheads="1" noChangeShapeType="1" noTextEdit="1"/>
          </p:cNvSpPr>
          <p:nvPr/>
        </p:nvSpPr>
        <p:spPr bwMode="auto">
          <a:xfrm>
            <a:off x="7500967" y="3342474"/>
            <a:ext cx="2482884" cy="2555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2 TON 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 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: 209,800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원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/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개당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43" name="WordArt 26"/>
          <p:cNvSpPr>
            <a:spLocks noChangeArrowheads="1" noChangeShapeType="1" noTextEdit="1"/>
          </p:cNvSpPr>
          <p:nvPr/>
        </p:nvSpPr>
        <p:spPr bwMode="auto">
          <a:xfrm>
            <a:off x="4032232" y="4218787"/>
            <a:ext cx="2592423" cy="278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내진식생 </a:t>
            </a:r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옹벽블럭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3813154" y="5084090"/>
            <a:ext cx="3103605" cy="850808"/>
            <a:chOff x="3813154" y="4766482"/>
            <a:chExt cx="3103605" cy="850808"/>
          </a:xfrm>
        </p:grpSpPr>
        <p:pic>
          <p:nvPicPr>
            <p:cNvPr id="15364" name="Picture 4" descr="제품 이미지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13154" y="4766482"/>
              <a:ext cx="1606572" cy="850808"/>
            </a:xfrm>
            <a:prstGeom prst="rect">
              <a:avLst/>
            </a:prstGeom>
            <a:noFill/>
          </p:spPr>
        </p:pic>
        <p:pic>
          <p:nvPicPr>
            <p:cNvPr id="15368" name="Picture 8" descr="제품 이미지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492752" y="4802995"/>
              <a:ext cx="1424007" cy="773825"/>
            </a:xfrm>
            <a:prstGeom prst="rect">
              <a:avLst/>
            </a:prstGeom>
            <a:noFill/>
          </p:spPr>
        </p:pic>
      </p:grpSp>
      <p:sp>
        <p:nvSpPr>
          <p:cNvPr id="50" name="WordArt 26"/>
          <p:cNvSpPr>
            <a:spLocks noChangeArrowheads="1" noChangeShapeType="1" noTextEdit="1"/>
          </p:cNvSpPr>
          <p:nvPr/>
        </p:nvSpPr>
        <p:spPr bwMode="auto">
          <a:xfrm>
            <a:off x="4543414" y="6336541"/>
            <a:ext cx="1570059" cy="2555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81,000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원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/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개당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pic>
        <p:nvPicPr>
          <p:cNvPr id="15370" name="Picture 10" descr="제품 이미지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4218" y="4903721"/>
            <a:ext cx="1606572" cy="1578872"/>
          </a:xfrm>
          <a:prstGeom prst="rect">
            <a:avLst/>
          </a:prstGeom>
          <a:noFill/>
        </p:spPr>
      </p:pic>
      <p:sp>
        <p:nvSpPr>
          <p:cNvPr id="52" name="WordArt 26"/>
          <p:cNvSpPr>
            <a:spLocks noChangeArrowheads="1" noChangeShapeType="1" noTextEdit="1"/>
          </p:cNvSpPr>
          <p:nvPr/>
        </p:nvSpPr>
        <p:spPr bwMode="auto">
          <a:xfrm>
            <a:off x="782575" y="6592132"/>
            <a:ext cx="2482884" cy="2555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2 TON 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 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: 209,800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원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/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개당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4033395" y="3344810"/>
            <a:ext cx="3759675" cy="59159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/>
                <a:ea typeface="HY헤드라인M"/>
              </a:rPr>
              <a:t>시공사진 및 납품실적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44738" y="3106770"/>
            <a:ext cx="1106470" cy="1389732"/>
            <a:chOff x="2903" y="-340"/>
            <a:chExt cx="680" cy="885"/>
          </a:xfrm>
        </p:grpSpPr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2903" y="91"/>
              <a:ext cx="680" cy="454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903" y="-340"/>
              <a:ext cx="676" cy="680"/>
              <a:chOff x="1384" y="663"/>
              <a:chExt cx="1360" cy="1366"/>
            </a:xfrm>
          </p:grpSpPr>
          <p:sp>
            <p:nvSpPr>
              <p:cNvPr id="6" name="Oval 11"/>
              <p:cNvSpPr>
                <a:spLocks noChangeArrowheads="1"/>
              </p:cNvSpPr>
              <p:nvPr/>
            </p:nvSpPr>
            <p:spPr bwMode="auto">
              <a:xfrm>
                <a:off x="1384" y="663"/>
                <a:ext cx="1360" cy="1366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ko-KR"/>
              </a:p>
            </p:txBody>
          </p:sp>
          <p:sp>
            <p:nvSpPr>
              <p:cNvPr id="7" name="Oval 12"/>
              <p:cNvSpPr>
                <a:spLocks noChangeArrowheads="1"/>
              </p:cNvSpPr>
              <p:nvPr/>
            </p:nvSpPr>
            <p:spPr bwMode="auto">
              <a:xfrm>
                <a:off x="1565" y="843"/>
                <a:ext cx="363" cy="3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ko-KR"/>
              </a:p>
            </p:txBody>
          </p:sp>
        </p:grpSp>
      </p:grp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2984476" y="3267796"/>
            <a:ext cx="375012" cy="481330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6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  <p:sp>
        <p:nvSpPr>
          <p:cNvPr id="9" name="WordArt 14"/>
          <p:cNvSpPr>
            <a:spLocks noChangeArrowheads="1" noChangeShapeType="1" noTextEdit="1"/>
          </p:cNvSpPr>
          <p:nvPr/>
        </p:nvSpPr>
        <p:spPr bwMode="auto">
          <a:xfrm>
            <a:off x="2923212" y="3866397"/>
            <a:ext cx="556948" cy="113768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CHAPTER</a:t>
            </a:r>
            <a:endParaRPr lang="ko-KR" altLang="en-US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V="1">
            <a:off x="2754277" y="127772"/>
            <a:ext cx="0" cy="278296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9569" tIns="49785" rIns="99569" bIns="49785"/>
          <a:lstStyle/>
          <a:p>
            <a:endParaRPr lang="ko-KR" altLang="en-US"/>
          </a:p>
        </p:txBody>
      </p:sp>
      <p:sp>
        <p:nvSpPr>
          <p:cNvPr id="3" name="WordArt 8" descr="Untitled-1"/>
          <p:cNvSpPr>
            <a:spLocks noChangeArrowheads="1" noChangeShapeType="1" noTextEdit="1"/>
          </p:cNvSpPr>
          <p:nvPr/>
        </p:nvSpPr>
        <p:spPr bwMode="auto">
          <a:xfrm>
            <a:off x="167084" y="127772"/>
            <a:ext cx="2477654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시공사진 및 납품실적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380932" y="3285590"/>
            <a:ext cx="9965985" cy="714119"/>
            <a:chOff x="380932" y="3285590"/>
            <a:chExt cx="9965985" cy="714119"/>
          </a:xfrm>
        </p:grpSpPr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380932" y="3285590"/>
              <a:ext cx="3250451" cy="71411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438718" y="3325847"/>
              <a:ext cx="3134879" cy="357060"/>
            </a:xfrm>
            <a:prstGeom prst="roundRect">
              <a:avLst>
                <a:gd name="adj" fmla="val 25981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6" name="AutoShape 22"/>
            <p:cNvSpPr>
              <a:spLocks noChangeArrowheads="1"/>
            </p:cNvSpPr>
            <p:nvPr/>
          </p:nvSpPr>
          <p:spPr bwMode="auto">
            <a:xfrm>
              <a:off x="3742826" y="3285590"/>
              <a:ext cx="3252514" cy="71411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>
              <a:off x="3802676" y="3325847"/>
              <a:ext cx="3132815" cy="357060"/>
            </a:xfrm>
            <a:prstGeom prst="roundRect">
              <a:avLst>
                <a:gd name="adj" fmla="val 25981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8" name="AutoShape 24"/>
            <p:cNvSpPr>
              <a:spLocks noChangeArrowheads="1"/>
            </p:cNvSpPr>
            <p:nvPr/>
          </p:nvSpPr>
          <p:spPr bwMode="auto">
            <a:xfrm>
              <a:off x="7094403" y="3285590"/>
              <a:ext cx="3252514" cy="71411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>
              <a:off x="7154252" y="3325847"/>
              <a:ext cx="3132815" cy="357060"/>
            </a:xfrm>
            <a:prstGeom prst="roundRect">
              <a:avLst>
                <a:gd name="adj" fmla="val 25981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111192" y="3468983"/>
              <a:ext cx="1716111" cy="3481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ko-KR" altLang="en-US" kern="10" spc="-103" dirty="0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잠 수 교</a:t>
              </a:r>
              <a:endParaRPr lang="ko-KR" altLang="en-US" kern="10" spc="-103" dirty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380932" y="1070015"/>
            <a:ext cx="9968048" cy="2126407"/>
            <a:chOff x="380932" y="1070015"/>
            <a:chExt cx="9968048" cy="2126407"/>
          </a:xfrm>
        </p:grpSpPr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380932" y="1070015"/>
              <a:ext cx="3254578" cy="2126407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AutoShape 43"/>
            <p:cNvSpPr>
              <a:spLocks noChangeArrowheads="1"/>
            </p:cNvSpPr>
            <p:nvPr/>
          </p:nvSpPr>
          <p:spPr bwMode="auto">
            <a:xfrm>
              <a:off x="3738699" y="1070015"/>
              <a:ext cx="3252514" cy="2126407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" name="AutoShape 44"/>
            <p:cNvSpPr>
              <a:spLocks noChangeArrowheads="1"/>
            </p:cNvSpPr>
            <p:nvPr/>
          </p:nvSpPr>
          <p:spPr bwMode="auto">
            <a:xfrm>
              <a:off x="7094402" y="1070015"/>
              <a:ext cx="3254578" cy="2126407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" name="WordArt 26"/>
          <p:cNvSpPr>
            <a:spLocks noChangeArrowheads="1" noChangeShapeType="1" noTextEdit="1"/>
          </p:cNvSpPr>
          <p:nvPr/>
        </p:nvSpPr>
        <p:spPr bwMode="auto">
          <a:xfrm>
            <a:off x="4470388" y="3473988"/>
            <a:ext cx="1679597" cy="3796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교량 교각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380932" y="6389195"/>
            <a:ext cx="3250451" cy="714119"/>
          </a:xfrm>
          <a:prstGeom prst="roundRect">
            <a:avLst>
              <a:gd name="adj" fmla="val 16667"/>
            </a:avLst>
          </a:prstGeom>
          <a:solidFill>
            <a:schemeClr val="bg1">
              <a:alpha val="75000"/>
            </a:schemeClr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438718" y="6429452"/>
            <a:ext cx="3134879" cy="357060"/>
          </a:xfrm>
          <a:prstGeom prst="roundRect">
            <a:avLst>
              <a:gd name="adj" fmla="val 25981"/>
            </a:avLst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3742827" y="6389195"/>
            <a:ext cx="3252514" cy="714119"/>
          </a:xfrm>
          <a:prstGeom prst="roundRect">
            <a:avLst>
              <a:gd name="adj" fmla="val 16667"/>
            </a:avLst>
          </a:prstGeom>
          <a:solidFill>
            <a:schemeClr val="bg1">
              <a:alpha val="75000"/>
            </a:schemeClr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3802676" y="6429452"/>
            <a:ext cx="3132815" cy="357060"/>
          </a:xfrm>
          <a:prstGeom prst="roundRect">
            <a:avLst>
              <a:gd name="adj" fmla="val 25981"/>
            </a:avLst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AutoShape 42"/>
          <p:cNvSpPr>
            <a:spLocks noChangeArrowheads="1"/>
          </p:cNvSpPr>
          <p:nvPr/>
        </p:nvSpPr>
        <p:spPr bwMode="auto">
          <a:xfrm>
            <a:off x="380932" y="4173621"/>
            <a:ext cx="3254578" cy="2126407"/>
          </a:xfrm>
          <a:prstGeom prst="roundRect">
            <a:avLst>
              <a:gd name="adj" fmla="val 7014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AutoShape 43"/>
          <p:cNvSpPr>
            <a:spLocks noChangeArrowheads="1"/>
          </p:cNvSpPr>
          <p:nvPr/>
        </p:nvSpPr>
        <p:spPr bwMode="auto">
          <a:xfrm>
            <a:off x="3738699" y="4173621"/>
            <a:ext cx="3252514" cy="2126407"/>
          </a:xfrm>
          <a:prstGeom prst="roundRect">
            <a:avLst>
              <a:gd name="adj" fmla="val 7014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" name="AutoShape 22"/>
          <p:cNvSpPr>
            <a:spLocks noChangeArrowheads="1"/>
          </p:cNvSpPr>
          <p:nvPr/>
        </p:nvSpPr>
        <p:spPr bwMode="auto">
          <a:xfrm>
            <a:off x="7130263" y="6389195"/>
            <a:ext cx="3252514" cy="714119"/>
          </a:xfrm>
          <a:prstGeom prst="roundRect">
            <a:avLst>
              <a:gd name="adj" fmla="val 16667"/>
            </a:avLst>
          </a:prstGeom>
          <a:solidFill>
            <a:schemeClr val="bg1">
              <a:alpha val="75000"/>
            </a:schemeClr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5" name="AutoShape 23"/>
          <p:cNvSpPr>
            <a:spLocks noChangeArrowheads="1"/>
          </p:cNvSpPr>
          <p:nvPr/>
        </p:nvSpPr>
        <p:spPr bwMode="auto">
          <a:xfrm>
            <a:off x="7190112" y="6429452"/>
            <a:ext cx="3132815" cy="357060"/>
          </a:xfrm>
          <a:prstGeom prst="roundRect">
            <a:avLst>
              <a:gd name="adj" fmla="val 25981"/>
            </a:avLst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" name="AutoShape 43"/>
          <p:cNvSpPr>
            <a:spLocks noChangeArrowheads="1"/>
          </p:cNvSpPr>
          <p:nvPr/>
        </p:nvSpPr>
        <p:spPr bwMode="auto">
          <a:xfrm>
            <a:off x="7126135" y="4173621"/>
            <a:ext cx="3252514" cy="2126407"/>
          </a:xfrm>
          <a:prstGeom prst="roundRect">
            <a:avLst>
              <a:gd name="adj" fmla="val 7014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8" name="WordArt 38"/>
          <p:cNvSpPr>
            <a:spLocks noChangeArrowheads="1" noChangeShapeType="1" noTextEdit="1"/>
          </p:cNvSpPr>
          <p:nvPr/>
        </p:nvSpPr>
        <p:spPr bwMode="auto">
          <a:xfrm>
            <a:off x="344420" y="640512"/>
            <a:ext cx="1424006" cy="300273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/>
                <a:ea typeface="HY헤드라인M"/>
              </a:rPr>
              <a:t>시공사진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pic>
        <p:nvPicPr>
          <p:cNvPr id="52" name="Picture 2" descr="IMG_14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0471" y="1143233"/>
            <a:ext cx="3030579" cy="194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6" descr="크기변환_칠곡군사방댐시공후모습(080816) 0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4549" y="1151695"/>
            <a:ext cx="2982394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 descr="C:\Users\BROOKLYNBOY\Desktop\사딘\의성 비산지구_10.11.03\IMG_41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49666" y="1151694"/>
            <a:ext cx="3044377" cy="1944000"/>
          </a:xfrm>
          <a:prstGeom prst="rect">
            <a:avLst/>
          </a:prstGeom>
          <a:noFill/>
        </p:spPr>
      </p:pic>
      <p:pic>
        <p:nvPicPr>
          <p:cNvPr id="55" name="그림 1" descr="단포교 공사현장 (39)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9689" y="4244909"/>
            <a:ext cx="3067092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그림 2" descr="SUC3036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0462" y="4255299"/>
            <a:ext cx="3029784" cy="193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 descr="C:\Users\승원친환경jkw\Desktop\진산건설자재\진창보_시공사진\SSM1177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08863" y="4255300"/>
            <a:ext cx="3067092" cy="193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WordArt 26"/>
          <p:cNvSpPr>
            <a:spLocks noChangeArrowheads="1" noChangeShapeType="1" noTextEdit="1"/>
          </p:cNvSpPr>
          <p:nvPr/>
        </p:nvSpPr>
        <p:spPr bwMode="auto">
          <a:xfrm>
            <a:off x="1147705" y="6592132"/>
            <a:ext cx="1716111" cy="348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저 류 조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59" name="WordArt 26"/>
          <p:cNvSpPr>
            <a:spLocks noChangeArrowheads="1" noChangeShapeType="1" noTextEdit="1"/>
          </p:cNvSpPr>
          <p:nvPr/>
        </p:nvSpPr>
        <p:spPr bwMode="auto">
          <a:xfrm>
            <a:off x="4470388" y="6572588"/>
            <a:ext cx="1716111" cy="348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밑 다 짐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60" name="WordArt 26"/>
          <p:cNvSpPr>
            <a:spLocks noChangeArrowheads="1" noChangeShapeType="1" noTextEdit="1"/>
          </p:cNvSpPr>
          <p:nvPr/>
        </p:nvSpPr>
        <p:spPr bwMode="auto">
          <a:xfrm>
            <a:off x="7902610" y="6592132"/>
            <a:ext cx="1716111" cy="348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낙 차 보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61" name="WordArt 26"/>
          <p:cNvSpPr>
            <a:spLocks noChangeArrowheads="1" noChangeShapeType="1" noTextEdit="1"/>
          </p:cNvSpPr>
          <p:nvPr/>
        </p:nvSpPr>
        <p:spPr bwMode="auto">
          <a:xfrm>
            <a:off x="7829584" y="3488527"/>
            <a:ext cx="1716111" cy="348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사 방 댐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987504" y="677026"/>
            <a:ext cx="6389775" cy="15335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6" name="WordArt 27"/>
          <p:cNvSpPr>
            <a:spLocks noChangeArrowheads="1" noChangeShapeType="1" noTextEdit="1"/>
          </p:cNvSpPr>
          <p:nvPr/>
        </p:nvSpPr>
        <p:spPr bwMode="auto">
          <a:xfrm>
            <a:off x="4388688" y="3400287"/>
            <a:ext cx="1810080" cy="27654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endParaRPr lang="ko-KR" altLang="en-US" kern="10" spc="-98" normalizeH="1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3154" y="859591"/>
            <a:ext cx="3944280" cy="105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smblock.co.kr/data/bbsData/1289874276&amp;&amp;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36842" y="2474121"/>
            <a:ext cx="2010420" cy="2767030"/>
          </a:xfrm>
          <a:prstGeom prst="rect">
            <a:avLst/>
          </a:prstGeom>
          <a:noFill/>
        </p:spPr>
      </p:pic>
      <p:pic>
        <p:nvPicPr>
          <p:cNvPr id="9" name="Picture 4" descr="http://www.smblock.co.kr/data/bbsData/1289874333&amp;&amp;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65367" y="2475179"/>
            <a:ext cx="2013201" cy="2759876"/>
          </a:xfrm>
          <a:prstGeom prst="rect">
            <a:avLst/>
          </a:prstGeom>
          <a:noFill/>
        </p:spPr>
      </p:pic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490471" y="5715819"/>
            <a:ext cx="9456867" cy="1643086"/>
          </a:xfrm>
          <a:prstGeom prst="roundRect">
            <a:avLst>
              <a:gd name="adj" fmla="val 4060"/>
            </a:avLst>
          </a:prstGeom>
          <a:solidFill>
            <a:schemeClr val="tx1">
              <a:alpha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671787" y="5738414"/>
            <a:ext cx="9056474" cy="15624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ko-KR" altLang="en-US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서울사무소 </a:t>
            </a:r>
            <a:r>
              <a:rPr lang="en-US" altLang="ko-KR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경기도 용인시 </a:t>
            </a:r>
            <a:r>
              <a:rPr lang="ko-KR" altLang="en-US" sz="19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기흥구</a:t>
            </a:r>
            <a:r>
              <a:rPr lang="ko-KR" altLang="en-US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9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영덕동</a:t>
            </a:r>
            <a:r>
              <a:rPr lang="ko-KR" altLang="en-US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1029  U-TOWER </a:t>
            </a:r>
            <a:r>
              <a:rPr lang="ko-KR" altLang="en-US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지식산업센터 </a:t>
            </a:r>
            <a:r>
              <a:rPr lang="en-US" altLang="ko-KR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2107</a:t>
            </a:r>
            <a:r>
              <a:rPr lang="ko-KR" altLang="en-US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호</a:t>
            </a:r>
            <a:endParaRPr lang="en-US" altLang="ko-KR" sz="19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9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공장및본사</a:t>
            </a:r>
            <a:r>
              <a:rPr lang="ko-KR" altLang="en-US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경북 영천시 </a:t>
            </a:r>
            <a:r>
              <a:rPr lang="ko-KR" altLang="en-US" sz="19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북안면</a:t>
            </a:r>
            <a:r>
              <a:rPr lang="ko-KR" altLang="en-US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9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도천리</a:t>
            </a:r>
            <a:r>
              <a:rPr lang="ko-KR" altLang="en-US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643</a:t>
            </a:r>
          </a:p>
          <a:p>
            <a:pPr algn="l"/>
            <a:r>
              <a:rPr lang="ko-KR" altLang="en-US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전 화 번 호 </a:t>
            </a:r>
            <a:r>
              <a:rPr lang="en-US" altLang="ko-KR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054)337-7300 / 054)331-7301</a:t>
            </a:r>
          </a:p>
          <a:p>
            <a:pPr algn="l"/>
            <a:r>
              <a:rPr lang="ko-KR" altLang="en-US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팩         </a:t>
            </a:r>
            <a:r>
              <a:rPr lang="ko-KR" altLang="en-US" sz="19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스</a:t>
            </a:r>
            <a:r>
              <a:rPr lang="ko-KR" altLang="en-US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054)338-3030</a:t>
            </a:r>
          </a:p>
          <a:p>
            <a:pPr algn="l"/>
            <a:r>
              <a:rPr lang="ko-KR" altLang="en-US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홈 </a:t>
            </a:r>
            <a:r>
              <a:rPr lang="ko-KR" altLang="en-US" sz="19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페</a:t>
            </a:r>
            <a:r>
              <a:rPr lang="ko-KR" altLang="en-US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이 지 </a:t>
            </a:r>
            <a:r>
              <a:rPr lang="en-US" altLang="ko-KR" sz="1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www.smblock.co.kr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5660" y="896104"/>
            <a:ext cx="1350981" cy="106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V="1">
            <a:off x="2754277" y="127772"/>
            <a:ext cx="0" cy="278296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9569" tIns="49785" rIns="99569" bIns="49785"/>
          <a:lstStyle/>
          <a:p>
            <a:endParaRPr lang="ko-KR" altLang="en-US"/>
          </a:p>
        </p:txBody>
      </p:sp>
      <p:sp>
        <p:nvSpPr>
          <p:cNvPr id="3" name="WordArt 8" descr="Untitled-1"/>
          <p:cNvSpPr>
            <a:spLocks noChangeArrowheads="1" noChangeShapeType="1" noTextEdit="1"/>
          </p:cNvSpPr>
          <p:nvPr/>
        </p:nvSpPr>
        <p:spPr bwMode="auto">
          <a:xfrm>
            <a:off x="167084" y="127772"/>
            <a:ext cx="2477654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시공사진 및 납품실적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4" name="WordArt 38"/>
          <p:cNvSpPr>
            <a:spLocks noChangeArrowheads="1" noChangeShapeType="1" noTextEdit="1"/>
          </p:cNvSpPr>
          <p:nvPr/>
        </p:nvSpPr>
        <p:spPr bwMode="auto">
          <a:xfrm>
            <a:off x="344419" y="640512"/>
            <a:ext cx="2482884" cy="300273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/>
                <a:ea typeface="HY헤드라인M"/>
              </a:rPr>
              <a:t>납품실적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/>
                <a:ea typeface="HY헤드라인M"/>
              </a:rPr>
              <a:t>(SM-A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/>
                <a:ea typeface="HY헤드라인M"/>
              </a:rPr>
              <a:t>형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/>
                <a:ea typeface="HY헤드라인M"/>
              </a:rPr>
              <a:t>)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90469" y="1078660"/>
          <a:ext cx="9566409" cy="6024653"/>
        </p:xfrm>
        <a:graphic>
          <a:graphicData uri="http://schemas.openxmlformats.org/drawingml/2006/table">
            <a:tbl>
              <a:tblPr/>
              <a:tblGrid>
                <a:gridCol w="1263047"/>
                <a:gridCol w="5730489"/>
                <a:gridCol w="1075929"/>
                <a:gridCol w="1496944"/>
              </a:tblGrid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웅곡천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재해위험지구 정비사업 외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비산지구 교량개체공사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차분 외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 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태화지구수해상습지개선사업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차 외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계남재해위험지구정비사업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외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2382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대서지구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수해상습지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개선사업 외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789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구길제개수공사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외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감천석례지구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외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사방댐설치사업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옥성옥관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SM/1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유천교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관로보호공</a:t>
                      </a:r>
                      <a:r>
                        <a:rPr lang="ko-KR" altLang="en-US" sz="13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성북교낙차보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함창제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하갈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배수문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보강공사 외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SM/1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대가천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생태하천정화사업 외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신기소하천공사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외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신녕지구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수해상습지개선사업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외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동명면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송산리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사방댐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SM/1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기계천하도준설사업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외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진창보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하상보호공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설치사업 외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1446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대구도시철도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2,3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공구 현장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기타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(60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SM/2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7" descr="Untitled-1"/>
          <p:cNvSpPr>
            <a:spLocks noChangeArrowheads="1" noChangeShapeType="1" noTextEdit="1"/>
          </p:cNvSpPr>
          <p:nvPr/>
        </p:nvSpPr>
        <p:spPr bwMode="auto">
          <a:xfrm>
            <a:off x="3704779" y="3286076"/>
            <a:ext cx="4484824" cy="618390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>
              <a:defRPr/>
            </a:pPr>
            <a:r>
              <a:rPr lang="ko-KR" altLang="en-US" kern="10" spc="-91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수리모형시험 검토 및 결과</a:t>
            </a:r>
            <a:endParaRPr lang="ko-KR" altLang="en-US" kern="10" spc="-91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1796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316121" y="3013858"/>
            <a:ext cx="1106470" cy="1389732"/>
            <a:chOff x="2903" y="-340"/>
            <a:chExt cx="680" cy="885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2903" y="91"/>
              <a:ext cx="680" cy="454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2903" y="-340"/>
              <a:ext cx="676" cy="680"/>
              <a:chOff x="1384" y="663"/>
              <a:chExt cx="1360" cy="1366"/>
            </a:xfrm>
          </p:grpSpPr>
          <p:sp>
            <p:nvSpPr>
              <p:cNvPr id="10" name="Oval 11"/>
              <p:cNvSpPr>
                <a:spLocks noChangeArrowheads="1"/>
              </p:cNvSpPr>
              <p:nvPr/>
            </p:nvSpPr>
            <p:spPr bwMode="auto">
              <a:xfrm>
                <a:off x="1384" y="663"/>
                <a:ext cx="1360" cy="1366"/>
              </a:xfrm>
              <a:prstGeom prst="ellipse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00000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ko-KR"/>
              </a:p>
            </p:txBody>
          </p:sp>
          <p:sp>
            <p:nvSpPr>
              <p:cNvPr id="11" name="Oval 12"/>
              <p:cNvSpPr>
                <a:spLocks noChangeArrowheads="1"/>
              </p:cNvSpPr>
              <p:nvPr/>
            </p:nvSpPr>
            <p:spPr bwMode="auto">
              <a:xfrm>
                <a:off x="1565" y="843"/>
                <a:ext cx="363" cy="3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ko-KR"/>
              </a:p>
            </p:txBody>
          </p:sp>
        </p:grpSp>
      </p:grp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2655860" y="3174884"/>
            <a:ext cx="375012" cy="481330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7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2594595" y="3773485"/>
            <a:ext cx="556948" cy="113768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CHAPTER</a:t>
            </a:r>
            <a:endParaRPr lang="ko-KR" altLang="en-US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3374998" y="127772"/>
            <a:ext cx="0" cy="278296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9569" tIns="49785" rIns="99569" bIns="49785"/>
          <a:lstStyle/>
          <a:p>
            <a:endParaRPr lang="ko-KR" altLang="en-US"/>
          </a:p>
        </p:txBody>
      </p:sp>
      <p:sp>
        <p:nvSpPr>
          <p:cNvPr id="5" name="WordArt 8" descr="Untitled-1"/>
          <p:cNvSpPr>
            <a:spLocks noChangeArrowheads="1" noChangeShapeType="1" noTextEdit="1"/>
          </p:cNvSpPr>
          <p:nvPr/>
        </p:nvSpPr>
        <p:spPr bwMode="auto">
          <a:xfrm>
            <a:off x="167084" y="127772"/>
            <a:ext cx="3098375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1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수리모형시험 검토 및 결과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26" name="그룹 50"/>
          <p:cNvGrpSpPr/>
          <p:nvPr/>
        </p:nvGrpSpPr>
        <p:grpSpPr>
          <a:xfrm>
            <a:off x="380932" y="3205077"/>
            <a:ext cx="9965985" cy="568067"/>
            <a:chOff x="1247564" y="883898"/>
            <a:chExt cx="8965005" cy="714119"/>
          </a:xfrm>
        </p:grpSpPr>
        <p:sp>
          <p:nvSpPr>
            <p:cNvPr id="31" name="AutoShape 20"/>
            <p:cNvSpPr>
              <a:spLocks noChangeArrowheads="1"/>
            </p:cNvSpPr>
            <p:nvPr/>
          </p:nvSpPr>
          <p:spPr bwMode="auto">
            <a:xfrm>
              <a:off x="1247564" y="883898"/>
              <a:ext cx="2923977" cy="71411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2" name="AutoShape 21"/>
            <p:cNvSpPr>
              <a:spLocks noChangeArrowheads="1"/>
            </p:cNvSpPr>
            <p:nvPr/>
          </p:nvSpPr>
          <p:spPr bwMode="auto">
            <a:xfrm>
              <a:off x="1299546" y="924155"/>
              <a:ext cx="2820013" cy="357060"/>
            </a:xfrm>
            <a:prstGeom prst="roundRect">
              <a:avLst>
                <a:gd name="adj" fmla="val 25981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3" name="AutoShape 22"/>
            <p:cNvSpPr>
              <a:spLocks noChangeArrowheads="1"/>
            </p:cNvSpPr>
            <p:nvPr/>
          </p:nvSpPr>
          <p:spPr bwMode="auto">
            <a:xfrm>
              <a:off x="4271791" y="883898"/>
              <a:ext cx="2925833" cy="71411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4" name="AutoShape 23"/>
            <p:cNvSpPr>
              <a:spLocks noChangeArrowheads="1"/>
            </p:cNvSpPr>
            <p:nvPr/>
          </p:nvSpPr>
          <p:spPr bwMode="auto">
            <a:xfrm>
              <a:off x="4325629" y="924155"/>
              <a:ext cx="2818156" cy="357060"/>
            </a:xfrm>
            <a:prstGeom prst="roundRect">
              <a:avLst>
                <a:gd name="adj" fmla="val 25981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5" name="AutoShape 24"/>
            <p:cNvSpPr>
              <a:spLocks noChangeArrowheads="1"/>
            </p:cNvSpPr>
            <p:nvPr/>
          </p:nvSpPr>
          <p:spPr bwMode="auto">
            <a:xfrm>
              <a:off x="7286736" y="883898"/>
              <a:ext cx="2925833" cy="71411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6" name="AutoShape 25"/>
            <p:cNvSpPr>
              <a:spLocks noChangeArrowheads="1"/>
            </p:cNvSpPr>
            <p:nvPr/>
          </p:nvSpPr>
          <p:spPr bwMode="auto">
            <a:xfrm>
              <a:off x="7340574" y="924155"/>
              <a:ext cx="2818156" cy="357060"/>
            </a:xfrm>
            <a:prstGeom prst="roundRect">
              <a:avLst>
                <a:gd name="adj" fmla="val 25981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7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543175" y="1074257"/>
              <a:ext cx="2271178" cy="3672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ko-KR" altLang="en-US" kern="10" spc="-103" dirty="0" err="1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아크릴위에</a:t>
              </a:r>
              <a:r>
                <a:rPr lang="ko-KR" altLang="en-US" kern="10" spc="-103" dirty="0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 </a:t>
              </a:r>
              <a:r>
                <a:rPr lang="ko-KR" altLang="en-US" kern="10" spc="-103" dirty="0" err="1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블럭설치</a:t>
              </a:r>
              <a:endParaRPr lang="ko-KR" altLang="en-US" kern="10" spc="-103" dirty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endParaRPr>
            </a:p>
          </p:txBody>
        </p:sp>
      </p:grp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380932" y="969130"/>
            <a:ext cx="9968048" cy="2126407"/>
            <a:chOff x="672" y="959"/>
            <a:chExt cx="4830" cy="998"/>
          </a:xfrm>
        </p:grpSpPr>
        <p:sp>
          <p:nvSpPr>
            <p:cNvPr id="28" name="AutoShape 42"/>
            <p:cNvSpPr>
              <a:spLocks noChangeArrowheads="1"/>
            </p:cNvSpPr>
            <p:nvPr/>
          </p:nvSpPr>
          <p:spPr bwMode="auto">
            <a:xfrm>
              <a:off x="672" y="959"/>
              <a:ext cx="1577" cy="998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AutoShape 43"/>
            <p:cNvSpPr>
              <a:spLocks noChangeArrowheads="1"/>
            </p:cNvSpPr>
            <p:nvPr/>
          </p:nvSpPr>
          <p:spPr bwMode="auto">
            <a:xfrm>
              <a:off x="2299" y="959"/>
              <a:ext cx="1576" cy="998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" name="AutoShape 44"/>
            <p:cNvSpPr>
              <a:spLocks noChangeArrowheads="1"/>
            </p:cNvSpPr>
            <p:nvPr/>
          </p:nvSpPr>
          <p:spPr bwMode="auto">
            <a:xfrm>
              <a:off x="3925" y="959"/>
              <a:ext cx="1577" cy="998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0" name="WordArt 26"/>
          <p:cNvSpPr>
            <a:spLocks noChangeArrowheads="1" noChangeShapeType="1" noTextEdit="1"/>
          </p:cNvSpPr>
          <p:nvPr/>
        </p:nvSpPr>
        <p:spPr bwMode="auto">
          <a:xfrm>
            <a:off x="4105258" y="3349985"/>
            <a:ext cx="2524764" cy="292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모래위에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 </a:t>
            </a:r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블럭설치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41" name="WordArt 26"/>
          <p:cNvSpPr>
            <a:spLocks noChangeArrowheads="1" noChangeShapeType="1" noTextEdit="1"/>
          </p:cNvSpPr>
          <p:nvPr/>
        </p:nvSpPr>
        <p:spPr bwMode="auto">
          <a:xfrm>
            <a:off x="7318402" y="3345746"/>
            <a:ext cx="2774988" cy="292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모래 위 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2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단으로 블록을 설치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grpSp>
        <p:nvGrpSpPr>
          <p:cNvPr id="42" name="그룹 50"/>
          <p:cNvGrpSpPr/>
          <p:nvPr/>
        </p:nvGrpSpPr>
        <p:grpSpPr>
          <a:xfrm>
            <a:off x="376693" y="6425708"/>
            <a:ext cx="9965985" cy="568067"/>
            <a:chOff x="1247564" y="883898"/>
            <a:chExt cx="8965005" cy="714119"/>
          </a:xfrm>
        </p:grpSpPr>
        <p:sp>
          <p:nvSpPr>
            <p:cNvPr id="43" name="AutoShape 20"/>
            <p:cNvSpPr>
              <a:spLocks noChangeArrowheads="1"/>
            </p:cNvSpPr>
            <p:nvPr/>
          </p:nvSpPr>
          <p:spPr bwMode="auto">
            <a:xfrm>
              <a:off x="1247564" y="883898"/>
              <a:ext cx="2923977" cy="71411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4" name="AutoShape 21"/>
            <p:cNvSpPr>
              <a:spLocks noChangeArrowheads="1"/>
            </p:cNvSpPr>
            <p:nvPr/>
          </p:nvSpPr>
          <p:spPr bwMode="auto">
            <a:xfrm>
              <a:off x="1299546" y="924155"/>
              <a:ext cx="2820013" cy="357060"/>
            </a:xfrm>
            <a:prstGeom prst="roundRect">
              <a:avLst>
                <a:gd name="adj" fmla="val 25981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5" name="AutoShape 22"/>
            <p:cNvSpPr>
              <a:spLocks noChangeArrowheads="1"/>
            </p:cNvSpPr>
            <p:nvPr/>
          </p:nvSpPr>
          <p:spPr bwMode="auto">
            <a:xfrm>
              <a:off x="4271791" y="883898"/>
              <a:ext cx="2925833" cy="71411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>
              <a:off x="4325629" y="924155"/>
              <a:ext cx="2818156" cy="357060"/>
            </a:xfrm>
            <a:prstGeom prst="roundRect">
              <a:avLst>
                <a:gd name="adj" fmla="val 25981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auto">
            <a:xfrm>
              <a:off x="7286736" y="883898"/>
              <a:ext cx="2925833" cy="71411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8" name="AutoShape 25"/>
            <p:cNvSpPr>
              <a:spLocks noChangeArrowheads="1"/>
            </p:cNvSpPr>
            <p:nvPr/>
          </p:nvSpPr>
          <p:spPr bwMode="auto">
            <a:xfrm>
              <a:off x="7340574" y="924155"/>
              <a:ext cx="2818156" cy="357060"/>
            </a:xfrm>
            <a:prstGeom prst="roundRect">
              <a:avLst>
                <a:gd name="adj" fmla="val 25981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9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543175" y="1074257"/>
              <a:ext cx="2271178" cy="3672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ko-KR" altLang="en-US" kern="10" spc="-103" dirty="0" err="1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아크릴위에</a:t>
              </a:r>
              <a:r>
                <a:rPr lang="ko-KR" altLang="en-US" kern="10" spc="-103" dirty="0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 밀림방지 실험</a:t>
              </a:r>
              <a:endParaRPr lang="ko-KR" altLang="en-US" kern="10" spc="-103" dirty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endParaRPr>
            </a:p>
          </p:txBody>
        </p:sp>
      </p:grpSp>
      <p:grpSp>
        <p:nvGrpSpPr>
          <p:cNvPr id="50" name="Group 41"/>
          <p:cNvGrpSpPr>
            <a:grpSpLocks/>
          </p:cNvGrpSpPr>
          <p:nvPr/>
        </p:nvGrpSpPr>
        <p:grpSpPr bwMode="auto">
          <a:xfrm>
            <a:off x="376693" y="4189761"/>
            <a:ext cx="9968048" cy="2126407"/>
            <a:chOff x="672" y="959"/>
            <a:chExt cx="4830" cy="998"/>
          </a:xfrm>
        </p:grpSpPr>
        <p:sp>
          <p:nvSpPr>
            <p:cNvPr id="51" name="AutoShape 42"/>
            <p:cNvSpPr>
              <a:spLocks noChangeArrowheads="1"/>
            </p:cNvSpPr>
            <p:nvPr/>
          </p:nvSpPr>
          <p:spPr bwMode="auto">
            <a:xfrm>
              <a:off x="672" y="959"/>
              <a:ext cx="1577" cy="998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" name="AutoShape 43"/>
            <p:cNvSpPr>
              <a:spLocks noChangeArrowheads="1"/>
            </p:cNvSpPr>
            <p:nvPr/>
          </p:nvSpPr>
          <p:spPr bwMode="auto">
            <a:xfrm>
              <a:off x="2299" y="959"/>
              <a:ext cx="1576" cy="998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" name="AutoShape 44"/>
            <p:cNvSpPr>
              <a:spLocks noChangeArrowheads="1"/>
            </p:cNvSpPr>
            <p:nvPr/>
          </p:nvSpPr>
          <p:spPr bwMode="auto">
            <a:xfrm>
              <a:off x="3925" y="959"/>
              <a:ext cx="1577" cy="998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54" name="WordArt 26"/>
          <p:cNvSpPr>
            <a:spLocks noChangeArrowheads="1" noChangeShapeType="1" noTextEdit="1"/>
          </p:cNvSpPr>
          <p:nvPr/>
        </p:nvSpPr>
        <p:spPr bwMode="auto">
          <a:xfrm>
            <a:off x="4101019" y="6570616"/>
            <a:ext cx="2524764" cy="292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모래위에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 밀림방지 실험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55" name="WordArt 26"/>
          <p:cNvSpPr>
            <a:spLocks noChangeArrowheads="1" noChangeShapeType="1" noTextEdit="1"/>
          </p:cNvSpPr>
          <p:nvPr/>
        </p:nvSpPr>
        <p:spPr bwMode="auto">
          <a:xfrm>
            <a:off x="7314163" y="6566377"/>
            <a:ext cx="2774988" cy="292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모래 위 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2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단 블록에서 밀림방지 실험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56" name="WordArt 38"/>
          <p:cNvSpPr>
            <a:spLocks noChangeArrowheads="1" noChangeShapeType="1" noTextEdit="1"/>
          </p:cNvSpPr>
          <p:nvPr/>
        </p:nvSpPr>
        <p:spPr bwMode="auto">
          <a:xfrm>
            <a:off x="271393" y="522805"/>
            <a:ext cx="3103605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1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/>
                <a:ea typeface="HY헤드라인M"/>
              </a:rPr>
              <a:t>수리모형시험 검토</a:t>
            </a:r>
            <a:r>
              <a:rPr lang="en-US" altLang="ko-KR" kern="10" spc="-91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/>
                <a:ea typeface="HY헤드라인M"/>
              </a:rPr>
              <a:t>(2-1)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0471" y="1078668"/>
            <a:ext cx="3030579" cy="190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0471" y="4289324"/>
            <a:ext cx="3031200" cy="19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47459" y="1078668"/>
            <a:ext cx="3031200" cy="19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48080" y="4306787"/>
            <a:ext cx="3031200" cy="19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 preferRelativeResize="0"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08863" y="1070731"/>
            <a:ext cx="3031200" cy="19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 preferRelativeResize="0"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91400" y="4306787"/>
            <a:ext cx="3031200" cy="19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3374998" y="127772"/>
            <a:ext cx="0" cy="278296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9569" tIns="49785" rIns="99569" bIns="49785"/>
          <a:lstStyle/>
          <a:p>
            <a:endParaRPr lang="ko-KR" altLang="en-US"/>
          </a:p>
        </p:txBody>
      </p:sp>
      <p:sp>
        <p:nvSpPr>
          <p:cNvPr id="5" name="WordArt 8" descr="Untitled-1"/>
          <p:cNvSpPr>
            <a:spLocks noChangeArrowheads="1" noChangeShapeType="1" noTextEdit="1"/>
          </p:cNvSpPr>
          <p:nvPr/>
        </p:nvSpPr>
        <p:spPr bwMode="auto">
          <a:xfrm>
            <a:off x="167084" y="127772"/>
            <a:ext cx="3098375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1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수리모형시험 검토 및 결과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6" name="그룹 50"/>
          <p:cNvGrpSpPr/>
          <p:nvPr/>
        </p:nvGrpSpPr>
        <p:grpSpPr>
          <a:xfrm>
            <a:off x="380932" y="3205077"/>
            <a:ext cx="9965985" cy="568067"/>
            <a:chOff x="1247564" y="883898"/>
            <a:chExt cx="8965005" cy="714119"/>
          </a:xfrm>
        </p:grpSpPr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>
              <a:off x="1247564" y="883898"/>
              <a:ext cx="2923977" cy="71411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1299546" y="924155"/>
              <a:ext cx="2820013" cy="357060"/>
            </a:xfrm>
            <a:prstGeom prst="roundRect">
              <a:avLst>
                <a:gd name="adj" fmla="val 25981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4271791" y="883898"/>
              <a:ext cx="2925833" cy="71411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" name="AutoShape 23"/>
            <p:cNvSpPr>
              <a:spLocks noChangeArrowheads="1"/>
            </p:cNvSpPr>
            <p:nvPr/>
          </p:nvSpPr>
          <p:spPr bwMode="auto">
            <a:xfrm>
              <a:off x="4325629" y="924155"/>
              <a:ext cx="2818156" cy="357060"/>
            </a:xfrm>
            <a:prstGeom prst="roundRect">
              <a:avLst>
                <a:gd name="adj" fmla="val 25981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" name="AutoShape 24"/>
            <p:cNvSpPr>
              <a:spLocks noChangeArrowheads="1"/>
            </p:cNvSpPr>
            <p:nvPr/>
          </p:nvSpPr>
          <p:spPr bwMode="auto">
            <a:xfrm>
              <a:off x="7286736" y="883898"/>
              <a:ext cx="2925833" cy="71411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" name="AutoShape 25"/>
            <p:cNvSpPr>
              <a:spLocks noChangeArrowheads="1"/>
            </p:cNvSpPr>
            <p:nvPr/>
          </p:nvSpPr>
          <p:spPr bwMode="auto">
            <a:xfrm>
              <a:off x="7340574" y="924155"/>
              <a:ext cx="2818156" cy="357060"/>
            </a:xfrm>
            <a:prstGeom prst="roundRect">
              <a:avLst>
                <a:gd name="adj" fmla="val 25981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543175" y="1074257"/>
              <a:ext cx="2271178" cy="3672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ko-KR" altLang="en-US" kern="10" spc="-103" dirty="0" err="1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블럭원형</a:t>
              </a:r>
              <a:r>
                <a:rPr lang="ko-KR" altLang="en-US" kern="10" spc="-103" dirty="0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 </a:t>
              </a:r>
              <a:r>
                <a:rPr lang="ko-KR" altLang="en-US" kern="10" spc="-103" dirty="0" err="1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속채움상태</a:t>
              </a:r>
              <a:endParaRPr lang="ko-KR" altLang="en-US" kern="10" spc="-103" dirty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endParaRP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380932" y="969130"/>
            <a:ext cx="9968048" cy="2126407"/>
            <a:chOff x="672" y="959"/>
            <a:chExt cx="4830" cy="998"/>
          </a:xfrm>
        </p:grpSpPr>
        <p:sp>
          <p:nvSpPr>
            <p:cNvPr id="15" name="AutoShape 42"/>
            <p:cNvSpPr>
              <a:spLocks noChangeArrowheads="1"/>
            </p:cNvSpPr>
            <p:nvPr/>
          </p:nvSpPr>
          <p:spPr bwMode="auto">
            <a:xfrm>
              <a:off x="672" y="959"/>
              <a:ext cx="1577" cy="998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AutoShape 43"/>
            <p:cNvSpPr>
              <a:spLocks noChangeArrowheads="1"/>
            </p:cNvSpPr>
            <p:nvPr/>
          </p:nvSpPr>
          <p:spPr bwMode="auto">
            <a:xfrm>
              <a:off x="2299" y="959"/>
              <a:ext cx="1576" cy="998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" name="AutoShape 44"/>
            <p:cNvSpPr>
              <a:spLocks noChangeArrowheads="1"/>
            </p:cNvSpPr>
            <p:nvPr/>
          </p:nvSpPr>
          <p:spPr bwMode="auto">
            <a:xfrm>
              <a:off x="3925" y="959"/>
              <a:ext cx="1577" cy="998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8" name="WordArt 26"/>
          <p:cNvSpPr>
            <a:spLocks noChangeArrowheads="1" noChangeShapeType="1" noTextEdit="1"/>
          </p:cNvSpPr>
          <p:nvPr/>
        </p:nvSpPr>
        <p:spPr bwMode="auto">
          <a:xfrm>
            <a:off x="4105258" y="3349985"/>
            <a:ext cx="2524764" cy="292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2</a:t>
            </a:r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층블럭원형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 </a:t>
            </a:r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속채움상태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19" name="WordArt 26"/>
          <p:cNvSpPr>
            <a:spLocks noChangeArrowheads="1" noChangeShapeType="1" noTextEdit="1"/>
          </p:cNvSpPr>
          <p:nvPr/>
        </p:nvSpPr>
        <p:spPr bwMode="auto">
          <a:xfrm>
            <a:off x="7318402" y="3345746"/>
            <a:ext cx="2774988" cy="292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교각주변에 </a:t>
            </a:r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속채움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 </a:t>
            </a:r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블럭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grpSp>
        <p:nvGrpSpPr>
          <p:cNvPr id="20" name="그룹 50"/>
          <p:cNvGrpSpPr/>
          <p:nvPr/>
        </p:nvGrpSpPr>
        <p:grpSpPr>
          <a:xfrm>
            <a:off x="376693" y="6389195"/>
            <a:ext cx="9965985" cy="568067"/>
            <a:chOff x="1247564" y="883898"/>
            <a:chExt cx="8965005" cy="714119"/>
          </a:xfrm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1247564" y="883898"/>
              <a:ext cx="2923977" cy="71411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1299546" y="924155"/>
              <a:ext cx="2820013" cy="357060"/>
            </a:xfrm>
            <a:prstGeom prst="roundRect">
              <a:avLst>
                <a:gd name="adj" fmla="val 25981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4271791" y="883898"/>
              <a:ext cx="2925833" cy="71411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4325629" y="924155"/>
              <a:ext cx="2818156" cy="357060"/>
            </a:xfrm>
            <a:prstGeom prst="roundRect">
              <a:avLst>
                <a:gd name="adj" fmla="val 25981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7286736" y="883898"/>
              <a:ext cx="2925833" cy="714119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7340574" y="924155"/>
              <a:ext cx="2818156" cy="357060"/>
            </a:xfrm>
            <a:prstGeom prst="roundRect">
              <a:avLst>
                <a:gd name="adj" fmla="val 25981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7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349914" y="1074257"/>
              <a:ext cx="2726189" cy="3672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ko-KR" altLang="en-US" kern="10" spc="-103" dirty="0" err="1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블럭원형</a:t>
              </a:r>
              <a:r>
                <a:rPr lang="ko-KR" altLang="en-US" kern="10" spc="-103" dirty="0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 </a:t>
              </a:r>
              <a:r>
                <a:rPr lang="ko-KR" altLang="en-US" kern="10" spc="-103" dirty="0" err="1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속채움상태</a:t>
              </a:r>
              <a:r>
                <a:rPr lang="ko-KR" altLang="en-US" kern="10" spc="-103" dirty="0" smtClean="0">
                  <a:ln w="9525">
                    <a:noFill/>
                    <a:round/>
                    <a:headEnd/>
                    <a:tailEnd/>
                  </a:ln>
                  <a:latin typeface="HY헤드라인M"/>
                  <a:ea typeface="HY헤드라인M"/>
                </a:rPr>
                <a:t>  밀림방지 실험</a:t>
              </a:r>
              <a:endParaRPr lang="ko-KR" altLang="en-US" kern="10" spc="-103" dirty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endParaRPr>
            </a:p>
          </p:txBody>
        </p:sp>
      </p:grpSp>
      <p:grpSp>
        <p:nvGrpSpPr>
          <p:cNvPr id="28" name="Group 41"/>
          <p:cNvGrpSpPr>
            <a:grpSpLocks/>
          </p:cNvGrpSpPr>
          <p:nvPr/>
        </p:nvGrpSpPr>
        <p:grpSpPr bwMode="auto">
          <a:xfrm>
            <a:off x="376693" y="4153248"/>
            <a:ext cx="9968048" cy="2126407"/>
            <a:chOff x="672" y="959"/>
            <a:chExt cx="4830" cy="998"/>
          </a:xfrm>
        </p:grpSpPr>
        <p:sp>
          <p:nvSpPr>
            <p:cNvPr id="29" name="AutoShape 42"/>
            <p:cNvSpPr>
              <a:spLocks noChangeArrowheads="1"/>
            </p:cNvSpPr>
            <p:nvPr/>
          </p:nvSpPr>
          <p:spPr bwMode="auto">
            <a:xfrm>
              <a:off x="672" y="959"/>
              <a:ext cx="1577" cy="998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" name="AutoShape 43"/>
            <p:cNvSpPr>
              <a:spLocks noChangeArrowheads="1"/>
            </p:cNvSpPr>
            <p:nvPr/>
          </p:nvSpPr>
          <p:spPr bwMode="auto">
            <a:xfrm>
              <a:off x="2299" y="959"/>
              <a:ext cx="1576" cy="998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" name="AutoShape 44"/>
            <p:cNvSpPr>
              <a:spLocks noChangeArrowheads="1"/>
            </p:cNvSpPr>
            <p:nvPr/>
          </p:nvSpPr>
          <p:spPr bwMode="auto">
            <a:xfrm>
              <a:off x="3925" y="959"/>
              <a:ext cx="1577" cy="998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2" name="WordArt 26"/>
          <p:cNvSpPr>
            <a:spLocks noChangeArrowheads="1" noChangeShapeType="1" noTextEdit="1"/>
          </p:cNvSpPr>
          <p:nvPr/>
        </p:nvSpPr>
        <p:spPr bwMode="auto">
          <a:xfrm>
            <a:off x="3849668" y="6534103"/>
            <a:ext cx="3030578" cy="292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103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2</a:t>
            </a:r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층블럭원형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 </a:t>
            </a:r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속채움상태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  밀림방지 실험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33" name="WordArt 26"/>
          <p:cNvSpPr>
            <a:spLocks noChangeArrowheads="1" noChangeShapeType="1" noTextEdit="1"/>
          </p:cNvSpPr>
          <p:nvPr/>
        </p:nvSpPr>
        <p:spPr bwMode="auto">
          <a:xfrm>
            <a:off x="7281889" y="6529864"/>
            <a:ext cx="2774988" cy="292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교각주변에 </a:t>
            </a:r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속채움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 </a:t>
            </a:r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latin typeface="HY헤드라인M"/>
                <a:ea typeface="HY헤드라인M"/>
              </a:rPr>
              <a:t>블럭실험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sp>
        <p:nvSpPr>
          <p:cNvPr id="41" name="WordArt 38"/>
          <p:cNvSpPr>
            <a:spLocks noChangeArrowheads="1" noChangeShapeType="1" noTextEdit="1"/>
          </p:cNvSpPr>
          <p:nvPr/>
        </p:nvSpPr>
        <p:spPr bwMode="auto">
          <a:xfrm>
            <a:off x="271393" y="522805"/>
            <a:ext cx="3103605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1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/>
                <a:ea typeface="HY헤드라인M"/>
              </a:rPr>
              <a:t>수리모형시험 검토</a:t>
            </a:r>
            <a:r>
              <a:rPr lang="en-US" altLang="ko-KR" kern="10" spc="-91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/>
                <a:ea typeface="HY헤드라인M"/>
              </a:rPr>
              <a:t>(2-2)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81875" y="4264550"/>
            <a:ext cx="3031200" cy="19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08863" y="1078669"/>
            <a:ext cx="3031200" cy="19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43316" y="4260749"/>
            <a:ext cx="3031200" cy="19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 preferRelativeResize="0"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40142" y="1062793"/>
            <a:ext cx="3031200" cy="19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 preferRelativeResize="0"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2058" y="4260749"/>
            <a:ext cx="3031200" cy="19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 preferRelativeResize="0"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8884" y="1070731"/>
            <a:ext cx="3031200" cy="19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6"/>
          <p:cNvSpPr>
            <a:spLocks noChangeArrowheads="1"/>
          </p:cNvSpPr>
          <p:nvPr/>
        </p:nvSpPr>
        <p:spPr bwMode="auto">
          <a:xfrm>
            <a:off x="293326" y="859591"/>
            <a:ext cx="10019142" cy="5988132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3374998" y="127772"/>
            <a:ext cx="0" cy="278296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9569" tIns="49785" rIns="99569" bIns="49785"/>
          <a:lstStyle/>
          <a:p>
            <a:endParaRPr lang="ko-KR" altLang="en-US"/>
          </a:p>
        </p:txBody>
      </p:sp>
      <p:sp>
        <p:nvSpPr>
          <p:cNvPr id="5" name="WordArt 8" descr="Untitled-1"/>
          <p:cNvSpPr>
            <a:spLocks noChangeArrowheads="1" noChangeShapeType="1" noTextEdit="1"/>
          </p:cNvSpPr>
          <p:nvPr/>
        </p:nvSpPr>
        <p:spPr bwMode="auto">
          <a:xfrm>
            <a:off x="167084" y="127772"/>
            <a:ext cx="3098375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1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수리모형시험 검토 및 결과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6" name="WordArt 38"/>
          <p:cNvSpPr>
            <a:spLocks noChangeArrowheads="1" noChangeShapeType="1" noTextEdit="1"/>
          </p:cNvSpPr>
          <p:nvPr/>
        </p:nvSpPr>
        <p:spPr bwMode="auto">
          <a:xfrm>
            <a:off x="453958" y="1115182"/>
            <a:ext cx="2482884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1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/>
                <a:ea typeface="HY헤드라인M"/>
              </a:rPr>
              <a:t>수리모형시험 결과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547667" y="1599814"/>
            <a:ext cx="9472697" cy="5184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marL="342900" indent="-342900" algn="l">
              <a:lnSpc>
                <a:spcPts val="2500"/>
              </a:lnSpc>
              <a:buAutoNum type="arabicPeriod"/>
            </a:pP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SM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콘크리트 블록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(2ton)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을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기준으로 유속을 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4.5m/s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를 </a:t>
            </a:r>
            <a:r>
              <a:rPr lang="ko-KR" altLang="en-US" sz="16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주었을때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유수력은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0.47ton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이며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이에 대한 블록의 저항력은 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0.90ton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으로 나타났다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그러나 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SM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콘크리트 블록 자체의 돌기에 의해서 지면에 대한 저항력과 이론적 계산결과로 보면 유속이 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6.0m/s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가지 견딜 수 있다고 판단된다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 algn="l">
              <a:lnSpc>
                <a:spcPts val="2500"/>
              </a:lnSpc>
              <a:buAutoNum type="arabicPeriod"/>
            </a:pPr>
            <a:r>
              <a:rPr lang="ko-KR" altLang="en-US" sz="16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하상보호공으로서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SM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콘크리트 블록을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설치했을때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실험결과에 의하여 수리학적으로 상당한 효과를 나타나고 있다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따라서 실제하천의  수리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유속등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조건에 대한 적용블록은 블록의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한계중량별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(0.5 ton, 1.0 ton, 2.0 ton, 3.0 ton, 4.0 ton)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로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대응하여 결정하면 보다 더 나은 안정성을 확보할 수 있다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 algn="l">
              <a:lnSpc>
                <a:spcPts val="2500"/>
              </a:lnSpc>
              <a:buAutoNum type="arabicPeriod"/>
            </a:pP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그리고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SM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콘크리트 블록의 특기할 사항은 돌기부분으로서 실험결과에 의하면 모래나 매끄러운 아크릴판에서도 무게의 중심을 가지고 있어 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유속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(4.5m/s)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에도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견딜 수 있는 것으로 나타났다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이것은 돌기가 삼각형 구조로서 무게 중심이 블록외부에 분산되어 매끄러운 지면에서도 밀림을 막아주는 기능과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원형블럭속을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잡석으로 설치했을 때 면적 전체가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개의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mat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의 역할도 할 수 있는 특성에 기인하는 것으로 판단된다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 algn="l">
              <a:lnSpc>
                <a:spcPts val="2500"/>
              </a:lnSpc>
              <a:buAutoNum type="arabicPeriod"/>
            </a:pP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일반하천에 사용되는 사석 및 기존의 블록들은 수중에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설치시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공간형성이 조밀하여 수초의 생육이나 어류의 서식처 제공에 미흡하나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본 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SM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블럭은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유수력에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대한 밀림방지와 블록간의 공간에는 시간이 경과함에 따라 자연수초의 생성과 돌기에 의해서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수중폭기현상이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유도되어 어류 및 수생식물의 서식처로 제공되며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블록의 조작도 용이한 친자연적인 블록으로 판단된다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5018083" y="4036223"/>
            <a:ext cx="4527612" cy="3359196"/>
            <a:chOff x="5018083" y="4036223"/>
            <a:chExt cx="4527612" cy="3359196"/>
          </a:xfrm>
        </p:grpSpPr>
        <p:sp>
          <p:nvSpPr>
            <p:cNvPr id="22" name="AutoShape 42"/>
            <p:cNvSpPr>
              <a:spLocks noChangeArrowheads="1"/>
            </p:cNvSpPr>
            <p:nvPr/>
          </p:nvSpPr>
          <p:spPr bwMode="auto">
            <a:xfrm>
              <a:off x="5018083" y="4036223"/>
              <a:ext cx="4527612" cy="3359196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20" name="Picture 2" descr="C:\Users\BROOKLYNBOY\Desktop\서당소하천 현장_11.05.20\2011년5월20일_서당소하천 (9)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200648" y="4164017"/>
              <a:ext cx="4162482" cy="3121862"/>
            </a:xfrm>
            <a:prstGeom prst="rect">
              <a:avLst/>
            </a:prstGeom>
            <a:noFill/>
          </p:spPr>
        </p:pic>
      </p:grp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265459" y="1517407"/>
            <a:ext cx="5447756" cy="673279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내진식생 </a:t>
            </a:r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옹벽블럭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 이란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062564" y="1334260"/>
            <a:ext cx="1106470" cy="1389732"/>
            <a:chOff x="2903" y="-340"/>
            <a:chExt cx="680" cy="885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2903" y="91"/>
              <a:ext cx="680" cy="454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2903" y="-340"/>
              <a:ext cx="676" cy="680"/>
              <a:chOff x="1384" y="663"/>
              <a:chExt cx="1360" cy="1366"/>
            </a:xfrm>
          </p:grpSpPr>
          <p:sp>
            <p:nvSpPr>
              <p:cNvPr id="10" name="Oval 11"/>
              <p:cNvSpPr>
                <a:spLocks noChangeArrowheads="1"/>
              </p:cNvSpPr>
              <p:nvPr/>
            </p:nvSpPr>
            <p:spPr bwMode="auto">
              <a:xfrm>
                <a:off x="1384" y="663"/>
                <a:ext cx="1360" cy="1366"/>
              </a:xfrm>
              <a:prstGeom prst="ellipse">
                <a:avLst/>
              </a:prstGeom>
              <a:gradFill rotWithShape="1">
                <a:gsLst>
                  <a:gs pos="0">
                    <a:srgbClr val="FFC000"/>
                  </a:gs>
                  <a:gs pos="100000">
                    <a:srgbClr val="00003B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ko-KR"/>
              </a:p>
            </p:txBody>
          </p:sp>
          <p:sp>
            <p:nvSpPr>
              <p:cNvPr id="11" name="Oval 12"/>
              <p:cNvSpPr>
                <a:spLocks noChangeArrowheads="1"/>
              </p:cNvSpPr>
              <p:nvPr/>
            </p:nvSpPr>
            <p:spPr bwMode="auto">
              <a:xfrm>
                <a:off x="1565" y="843"/>
                <a:ext cx="363" cy="3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ko-KR"/>
              </a:p>
            </p:txBody>
          </p:sp>
        </p:grpSp>
      </p:grp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2483988" y="1532043"/>
            <a:ext cx="375012" cy="481331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8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2341038" y="2093887"/>
            <a:ext cx="556948" cy="113768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CHAPTER</a:t>
            </a:r>
            <a:endParaRPr lang="ko-KR" altLang="en-US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709549" y="3013858"/>
            <a:ext cx="9529893" cy="511182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내진식생 </a:t>
            </a:r>
            <a:r>
              <a:rPr lang="ko-KR" altLang="en-US" kern="10" spc="-103" dirty="0" err="1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옹벽블럭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 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: 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디자인등록 제 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30-0479931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호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,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 디자인등록 제 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30-0479931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유사</a:t>
            </a:r>
            <a:r>
              <a:rPr lang="en-US" altLang="ko-KR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1</a:t>
            </a:r>
            <a:r>
              <a:rPr lang="ko-KR" altLang="en-US" kern="10" spc="-103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호</a:t>
            </a:r>
            <a:endParaRPr lang="ko-KR" altLang="en-US" kern="10" spc="-103" dirty="0">
              <a:ln w="9525">
                <a:noFill/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330270" y="5204638"/>
            <a:ext cx="2738475" cy="1676677"/>
            <a:chOff x="1476322" y="5134533"/>
            <a:chExt cx="2738475" cy="1676677"/>
          </a:xfrm>
        </p:grpSpPr>
        <p:sp>
          <p:nvSpPr>
            <p:cNvPr id="18" name="AutoShape 42"/>
            <p:cNvSpPr>
              <a:spLocks noChangeArrowheads="1"/>
            </p:cNvSpPr>
            <p:nvPr/>
          </p:nvSpPr>
          <p:spPr bwMode="auto">
            <a:xfrm>
              <a:off x="1476322" y="5134533"/>
              <a:ext cx="2738475" cy="1676677"/>
            </a:xfrm>
            <a:prstGeom prst="roundRect">
              <a:avLst>
                <a:gd name="adj" fmla="val 7014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6" name="Picture 4" descr="http://www.smblock.co.kr/data/goodsImages/GOODS3_12932803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12861" y="5317098"/>
              <a:ext cx="2282858" cy="1327243"/>
            </a:xfrm>
            <a:prstGeom prst="rect">
              <a:avLst/>
            </a:prstGeom>
            <a:solidFill>
              <a:schemeClr val="accent2"/>
            </a:solidFill>
          </p:spPr>
        </p:pic>
      </p:grpSp>
    </p:spTree>
  </p:cSld>
  <p:clrMapOvr>
    <a:masterClrMapping/>
  </p:clrMapOvr>
  <p:transition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2"/>
          <p:cNvSpPr>
            <a:spLocks noChangeArrowheads="1"/>
          </p:cNvSpPr>
          <p:nvPr/>
        </p:nvSpPr>
        <p:spPr bwMode="auto">
          <a:xfrm>
            <a:off x="4835518" y="5606281"/>
            <a:ext cx="5440437" cy="1497033"/>
          </a:xfrm>
          <a:prstGeom prst="roundRect">
            <a:avLst>
              <a:gd name="adj" fmla="val 7014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3484537" y="127772"/>
            <a:ext cx="0" cy="278296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9569" tIns="49785" rIns="99569" bIns="49785"/>
          <a:lstStyle/>
          <a:p>
            <a:endParaRPr lang="ko-KR" altLang="en-US"/>
          </a:p>
        </p:txBody>
      </p:sp>
      <p:sp>
        <p:nvSpPr>
          <p:cNvPr id="5" name="WordArt 8" descr="Untitled-1"/>
          <p:cNvSpPr>
            <a:spLocks noChangeArrowheads="1" noChangeShapeType="1" noTextEdit="1"/>
          </p:cNvSpPr>
          <p:nvPr/>
        </p:nvSpPr>
        <p:spPr bwMode="auto">
          <a:xfrm>
            <a:off x="167084" y="127772"/>
            <a:ext cx="3244427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내진식생 옹벽블록이란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?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auto">
          <a:xfrm>
            <a:off x="293326" y="677026"/>
            <a:ext cx="10019142" cy="1935189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547667" y="1234685"/>
            <a:ext cx="9472697" cy="13316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기존 콘크리트 옹벽은 동절기 콘크리트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타설의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어려움이 있었고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곡선처리시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거푸집 단가의 추가 및 별도의 배수처리장치가 필요한 문제점과 기존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석축이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쉽게 유실되는 점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재료구입의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어려움등의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문제점이 있었다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그러나 본 내진식생 옹벽블록은 기존의 문제점들을 보완 개선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조립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시공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구조의 향상으로 구조적으로 안정되어 비교적 손쉽게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적층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시공할수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있고 야생수초의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식재가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가능하며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호안시공시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어소 공간의 자유로운 이동이 가능해 생태환경이 보존되는 친환경적인 내진식생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옹벽블럭입니다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500" dirty="0">
              <a:solidFill>
                <a:srgbClr val="00B0F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WordArt 38"/>
          <p:cNvSpPr>
            <a:spLocks noChangeArrowheads="1" noChangeShapeType="1" noTextEdit="1"/>
          </p:cNvSpPr>
          <p:nvPr/>
        </p:nvSpPr>
        <p:spPr bwMode="auto">
          <a:xfrm>
            <a:off x="547665" y="778397"/>
            <a:ext cx="2827333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내진식생 옹벽블록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13" name="AutoShape 36"/>
          <p:cNvSpPr>
            <a:spLocks noChangeArrowheads="1"/>
          </p:cNvSpPr>
          <p:nvPr/>
        </p:nvSpPr>
        <p:spPr bwMode="auto">
          <a:xfrm>
            <a:off x="293326" y="2904319"/>
            <a:ext cx="10019142" cy="2409858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547667" y="3398321"/>
            <a:ext cx="9472697" cy="18240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단순 균일한 공장생산 제품으로 공사기간이 단축되고 공사비가 절감된다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l">
              <a:buFontTx/>
              <a:buChar char="-"/>
            </a:pP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동절기나 곡선 구역에도 시공이 쉬우며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별도의 배수처리 장치가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필요없다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l">
              <a:buFontTx/>
              <a:buChar char="-"/>
            </a:pP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도로 측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시공시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소음을 흡수한다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l">
              <a:buFontTx/>
              <a:buChar char="-"/>
            </a:pP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호안블록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시공시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어소 공간이 형성되고 지중 생태환경이 보호된다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l">
              <a:buFontTx/>
              <a:buChar char="-"/>
            </a:pP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수위이상에는 야생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수초등을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식재할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수 있는 친 자연주의 식생블록이다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l">
              <a:buFontTx/>
              <a:buChar char="-"/>
            </a:pP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공기 유통이 원활해 토양의 유기물이나 미생물 번식이 활발하게 이루어진다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l"/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옹벽의 결합돌기와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결합홈의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맞물림에 의하여 시공되므로 견고하고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토압이나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외부환경에 안정적이다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WordArt 38"/>
          <p:cNvSpPr>
            <a:spLocks noChangeArrowheads="1" noChangeShapeType="1" noTextEdit="1"/>
          </p:cNvSpPr>
          <p:nvPr/>
        </p:nvSpPr>
        <p:spPr bwMode="auto">
          <a:xfrm>
            <a:off x="547666" y="3032598"/>
            <a:ext cx="3886209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내진식생 옹벽블록의 특징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293326" y="5626074"/>
            <a:ext cx="4469166" cy="1477240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547667" y="6120076"/>
            <a:ext cx="4141799" cy="839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호안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또는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절성토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비탈면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수로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비탈면</a:t>
            </a:r>
            <a:endParaRPr lang="en-US" altLang="ko-KR" sz="16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buFontTx/>
              <a:buChar char="-"/>
            </a:pP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하천 및 연못 등의 유수의 흐름이 있는 곳</a:t>
            </a:r>
            <a:endParaRPr lang="en-US" altLang="ko-KR" sz="16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buFontTx/>
              <a:buChar char="-"/>
            </a:pP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동절기 및 곡선처리 구역</a:t>
            </a:r>
            <a:endParaRPr lang="en-US" altLang="ko-KR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WordArt 38"/>
          <p:cNvSpPr>
            <a:spLocks noChangeArrowheads="1" noChangeShapeType="1" noTextEdit="1"/>
          </p:cNvSpPr>
          <p:nvPr/>
        </p:nvSpPr>
        <p:spPr bwMode="auto">
          <a:xfrm>
            <a:off x="547666" y="5754353"/>
            <a:ext cx="3886209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내진식생 옹벽블록의 적용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127622" y="5752333"/>
            <a:ext cx="4819716" cy="1204929"/>
            <a:chOff x="5127622" y="5350690"/>
            <a:chExt cx="4819716" cy="1204929"/>
          </a:xfrm>
        </p:grpSpPr>
        <p:pic>
          <p:nvPicPr>
            <p:cNvPr id="6148" name="Picture 4" descr="http://www.smblock.co.kr/data/goodsImages/GOODS3_12932803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377279" y="5496742"/>
              <a:ext cx="1570059" cy="91282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150" name="Picture 6" descr="http://www.smblock.co.kr/data/goodsImages/GOODS3_125427230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127622" y="5350690"/>
              <a:ext cx="3079263" cy="120492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 animBg="1"/>
      <p:bldP spid="14" grpId="0"/>
      <p:bldP spid="20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WordArt 6" descr="Untitled-1"/>
          <p:cNvSpPr>
            <a:spLocks noChangeArrowheads="1" noChangeShapeType="1" noTextEdit="1"/>
          </p:cNvSpPr>
          <p:nvPr/>
        </p:nvSpPr>
        <p:spPr bwMode="auto">
          <a:xfrm>
            <a:off x="2231506" y="2501167"/>
            <a:ext cx="6315789" cy="1279464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98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감사합니다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38870"/>
            <a:ext cx="10693400" cy="1030923"/>
            <a:chOff x="0" y="233"/>
            <a:chExt cx="5760" cy="589"/>
          </a:xfrm>
        </p:grpSpPr>
        <p:sp>
          <p:nvSpPr>
            <p:cNvPr id="13388" name="Rectangle 3"/>
            <p:cNvSpPr>
              <a:spLocks noChangeArrowheads="1"/>
            </p:cNvSpPr>
            <p:nvPr/>
          </p:nvSpPr>
          <p:spPr bwMode="auto">
            <a:xfrm>
              <a:off x="0" y="301"/>
              <a:ext cx="5760" cy="33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8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84" y="378"/>
              <a:ext cx="659" cy="1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ko-KR" altLang="en-US" kern="10" spc="-98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HY헤드라인M"/>
                  <a:ea typeface="HY헤드라인M"/>
                </a:rPr>
                <a:t>회사소개</a:t>
              </a:r>
            </a:p>
          </p:txBody>
        </p:sp>
        <p:grpSp>
          <p:nvGrpSpPr>
            <p:cNvPr id="13390" name="Group 5"/>
            <p:cNvGrpSpPr>
              <a:grpSpLocks/>
            </p:cNvGrpSpPr>
            <p:nvPr/>
          </p:nvGrpSpPr>
          <p:grpSpPr bwMode="auto">
            <a:xfrm>
              <a:off x="295" y="233"/>
              <a:ext cx="453" cy="589"/>
              <a:chOff x="2903" y="-340"/>
              <a:chExt cx="680" cy="885"/>
            </a:xfrm>
          </p:grpSpPr>
          <p:sp>
            <p:nvSpPr>
              <p:cNvPr id="343046" name="Oval 6"/>
              <p:cNvSpPr>
                <a:spLocks noChangeArrowheads="1"/>
              </p:cNvSpPr>
              <p:nvPr/>
            </p:nvSpPr>
            <p:spPr bwMode="auto">
              <a:xfrm>
                <a:off x="2903" y="91"/>
                <a:ext cx="680" cy="454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grpSp>
            <p:nvGrpSpPr>
              <p:cNvPr id="13395" name="Group 7"/>
              <p:cNvGrpSpPr>
                <a:grpSpLocks/>
              </p:cNvGrpSpPr>
              <p:nvPr/>
            </p:nvGrpSpPr>
            <p:grpSpPr bwMode="auto">
              <a:xfrm>
                <a:off x="2903" y="-340"/>
                <a:ext cx="676" cy="680"/>
                <a:chOff x="1384" y="663"/>
                <a:chExt cx="1360" cy="1366"/>
              </a:xfrm>
            </p:grpSpPr>
            <p:sp>
              <p:nvSpPr>
                <p:cNvPr id="13396" name="Oval 8"/>
                <p:cNvSpPr>
                  <a:spLocks noChangeArrowheads="1"/>
                </p:cNvSpPr>
                <p:nvPr/>
              </p:nvSpPr>
              <p:spPr bwMode="auto">
                <a:xfrm>
                  <a:off x="1384" y="663"/>
                  <a:ext cx="1360" cy="1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2B2B2"/>
                    </a:gs>
                    <a:gs pos="100000">
                      <a:srgbClr val="00000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  <p:sp>
              <p:nvSpPr>
                <p:cNvPr id="13397" name="Oval 9"/>
                <p:cNvSpPr>
                  <a:spLocks noChangeArrowheads="1"/>
                </p:cNvSpPr>
                <p:nvPr/>
              </p:nvSpPr>
              <p:spPr bwMode="auto">
                <a:xfrm>
                  <a:off x="1565" y="843"/>
                  <a:ext cx="363" cy="3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</p:grpSp>
        </p:grpSp>
        <p:sp>
          <p:nvSpPr>
            <p:cNvPr id="1339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53" y="301"/>
              <a:ext cx="114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 spc="-98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3806097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1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  <p:sp>
          <p:nvSpPr>
            <p:cNvPr id="13392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09" y="555"/>
              <a:ext cx="22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3806097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CHAPTER</a:t>
              </a:r>
              <a:endParaRPr lang="ko-KR" altLang="en-US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1115182"/>
            <a:ext cx="10693400" cy="1030923"/>
            <a:chOff x="0" y="1095"/>
            <a:chExt cx="5760" cy="589"/>
          </a:xfrm>
        </p:grpSpPr>
        <p:sp>
          <p:nvSpPr>
            <p:cNvPr id="13378" name="Rectangle 14"/>
            <p:cNvSpPr>
              <a:spLocks noChangeArrowheads="1"/>
            </p:cNvSpPr>
            <p:nvPr/>
          </p:nvSpPr>
          <p:spPr bwMode="auto">
            <a:xfrm>
              <a:off x="0" y="1163"/>
              <a:ext cx="5760" cy="33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4305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884" y="1234"/>
              <a:ext cx="1190" cy="2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en-US" altLang="ko-KR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8BFF8B"/>
                  </a:solidFill>
                  <a:latin typeface="HY헤드라인M"/>
                  <a:ea typeface="HY헤드라인M"/>
                </a:rPr>
                <a:t>SM</a:t>
              </a:r>
              <a:r>
                <a:rPr lang="ko-KR" altLang="en-US" kern="10" spc="-98" dirty="0" err="1" smtClean="0">
                  <a:ln w="9525">
                    <a:noFill/>
                    <a:round/>
                    <a:headEnd/>
                    <a:tailEnd/>
                  </a:ln>
                  <a:solidFill>
                    <a:srgbClr val="8BFF8B"/>
                  </a:solidFill>
                  <a:latin typeface="HY헤드라인M"/>
                  <a:ea typeface="HY헤드라인M"/>
                </a:rPr>
                <a:t>블럭</a:t>
              </a:r>
              <a:r>
                <a:rPr lang="en-US" altLang="ko-KR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8BFF8B"/>
                  </a:solidFill>
                  <a:latin typeface="HY헤드라인M"/>
                  <a:ea typeface="HY헤드라인M"/>
                </a:rPr>
                <a:t>(A</a:t>
              </a:r>
              <a:r>
                <a:rPr lang="ko-KR" altLang="en-US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8BFF8B"/>
                  </a:solidFill>
                  <a:latin typeface="HY헤드라인M"/>
                  <a:ea typeface="HY헤드라인M"/>
                </a:rPr>
                <a:t>형</a:t>
              </a:r>
              <a:r>
                <a:rPr lang="en-US" altLang="ko-KR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8BFF8B"/>
                  </a:solidFill>
                  <a:latin typeface="HY헤드라인M"/>
                  <a:ea typeface="HY헤드라인M"/>
                </a:rPr>
                <a:t>)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rgbClr val="8BFF8B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13380" name="Group 16"/>
            <p:cNvGrpSpPr>
              <a:grpSpLocks/>
            </p:cNvGrpSpPr>
            <p:nvPr/>
          </p:nvGrpSpPr>
          <p:grpSpPr bwMode="auto">
            <a:xfrm>
              <a:off x="295" y="1095"/>
              <a:ext cx="453" cy="589"/>
              <a:chOff x="2903" y="-340"/>
              <a:chExt cx="680" cy="885"/>
            </a:xfrm>
          </p:grpSpPr>
          <p:sp>
            <p:nvSpPr>
              <p:cNvPr id="343057" name="Oval 17"/>
              <p:cNvSpPr>
                <a:spLocks noChangeArrowheads="1"/>
              </p:cNvSpPr>
              <p:nvPr/>
            </p:nvSpPr>
            <p:spPr bwMode="auto">
              <a:xfrm>
                <a:off x="2903" y="91"/>
                <a:ext cx="680" cy="454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grpSp>
            <p:nvGrpSpPr>
              <p:cNvPr id="13385" name="Group 18"/>
              <p:cNvGrpSpPr>
                <a:grpSpLocks/>
              </p:cNvGrpSpPr>
              <p:nvPr/>
            </p:nvGrpSpPr>
            <p:grpSpPr bwMode="auto">
              <a:xfrm>
                <a:off x="2903" y="-340"/>
                <a:ext cx="676" cy="680"/>
                <a:chOff x="1384" y="663"/>
                <a:chExt cx="1360" cy="1366"/>
              </a:xfrm>
            </p:grpSpPr>
            <p:sp>
              <p:nvSpPr>
                <p:cNvPr id="13386" name="Oval 19"/>
                <p:cNvSpPr>
                  <a:spLocks noChangeArrowheads="1"/>
                </p:cNvSpPr>
                <p:nvPr/>
              </p:nvSpPr>
              <p:spPr bwMode="auto">
                <a:xfrm>
                  <a:off x="1384" y="663"/>
                  <a:ext cx="1360" cy="1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8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  <p:sp>
              <p:nvSpPr>
                <p:cNvPr id="13387" name="Oval 20"/>
                <p:cNvSpPr>
                  <a:spLocks noChangeArrowheads="1"/>
                </p:cNvSpPr>
                <p:nvPr/>
              </p:nvSpPr>
              <p:spPr bwMode="auto">
                <a:xfrm>
                  <a:off x="1565" y="843"/>
                  <a:ext cx="363" cy="3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</p:grpSp>
        </p:grpSp>
        <p:sp>
          <p:nvSpPr>
            <p:cNvPr id="13381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455" y="1163"/>
              <a:ext cx="134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 spc="-98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3806097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2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  <p:sp>
          <p:nvSpPr>
            <p:cNvPr id="13382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09" y="1417"/>
              <a:ext cx="22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3806097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CHAPTER</a:t>
              </a:r>
              <a:endParaRPr lang="ko-KR" altLang="en-US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0" y="1991494"/>
            <a:ext cx="10693400" cy="1030923"/>
            <a:chOff x="0" y="1095"/>
            <a:chExt cx="5760" cy="589"/>
          </a:xfrm>
        </p:grpSpPr>
        <p:sp>
          <p:nvSpPr>
            <p:cNvPr id="13368" name="Rectangle 83"/>
            <p:cNvSpPr>
              <a:spLocks noChangeArrowheads="1"/>
            </p:cNvSpPr>
            <p:nvPr/>
          </p:nvSpPr>
          <p:spPr bwMode="auto">
            <a:xfrm>
              <a:off x="0" y="1163"/>
              <a:ext cx="5760" cy="33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43124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884" y="1232"/>
              <a:ext cx="1209" cy="2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en-US" altLang="ko-KR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folHlink"/>
                  </a:solidFill>
                  <a:latin typeface="HY헤드라인M"/>
                  <a:ea typeface="HY헤드라인M"/>
                </a:rPr>
                <a:t>SM</a:t>
              </a:r>
              <a:r>
                <a:rPr lang="ko-KR" altLang="en-US" kern="10" spc="-98" dirty="0" err="1" smtClean="0">
                  <a:ln w="9525">
                    <a:noFill/>
                    <a:round/>
                    <a:headEnd/>
                    <a:tailEnd/>
                  </a:ln>
                  <a:solidFill>
                    <a:schemeClr val="folHlink"/>
                  </a:solidFill>
                  <a:latin typeface="HY헤드라인M"/>
                  <a:ea typeface="HY헤드라인M"/>
                </a:rPr>
                <a:t>블럭</a:t>
              </a:r>
              <a:r>
                <a:rPr lang="en-US" altLang="ko-KR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folHlink"/>
                  </a:solidFill>
                  <a:latin typeface="HY헤드라인M"/>
                  <a:ea typeface="HY헤드라인M"/>
                </a:rPr>
                <a:t>(SW</a:t>
              </a:r>
              <a:r>
                <a:rPr lang="ko-KR" altLang="en-US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folHlink"/>
                  </a:solidFill>
                  <a:latin typeface="HY헤드라인M"/>
                  <a:ea typeface="HY헤드라인M"/>
                </a:rPr>
                <a:t>형</a:t>
              </a:r>
              <a:r>
                <a:rPr lang="en-US" altLang="ko-KR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folHlink"/>
                  </a:solidFill>
                  <a:latin typeface="HY헤드라인M"/>
                  <a:ea typeface="HY헤드라인M"/>
                </a:rPr>
                <a:t>)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13370" name="Group 85"/>
            <p:cNvGrpSpPr>
              <a:grpSpLocks/>
            </p:cNvGrpSpPr>
            <p:nvPr/>
          </p:nvGrpSpPr>
          <p:grpSpPr bwMode="auto">
            <a:xfrm>
              <a:off x="295" y="1095"/>
              <a:ext cx="453" cy="589"/>
              <a:chOff x="2903" y="-340"/>
              <a:chExt cx="680" cy="885"/>
            </a:xfrm>
          </p:grpSpPr>
          <p:sp>
            <p:nvSpPr>
              <p:cNvPr id="343126" name="Oval 86"/>
              <p:cNvSpPr>
                <a:spLocks noChangeArrowheads="1"/>
              </p:cNvSpPr>
              <p:nvPr/>
            </p:nvSpPr>
            <p:spPr bwMode="auto">
              <a:xfrm>
                <a:off x="2903" y="91"/>
                <a:ext cx="680" cy="454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grpSp>
            <p:nvGrpSpPr>
              <p:cNvPr id="13375" name="Group 87"/>
              <p:cNvGrpSpPr>
                <a:grpSpLocks/>
              </p:cNvGrpSpPr>
              <p:nvPr/>
            </p:nvGrpSpPr>
            <p:grpSpPr bwMode="auto">
              <a:xfrm>
                <a:off x="2903" y="-340"/>
                <a:ext cx="676" cy="680"/>
                <a:chOff x="1384" y="663"/>
                <a:chExt cx="1360" cy="1366"/>
              </a:xfrm>
            </p:grpSpPr>
            <p:sp>
              <p:nvSpPr>
                <p:cNvPr id="343128" name="Oval 88"/>
                <p:cNvSpPr>
                  <a:spLocks noChangeArrowheads="1"/>
                </p:cNvSpPr>
                <p:nvPr/>
              </p:nvSpPr>
              <p:spPr bwMode="auto">
                <a:xfrm>
                  <a:off x="1384" y="663"/>
                  <a:ext cx="1359" cy="13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0"/>
                        <a:invGamma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3377" name="Oval 89"/>
                <p:cNvSpPr>
                  <a:spLocks noChangeArrowheads="1"/>
                </p:cNvSpPr>
                <p:nvPr/>
              </p:nvSpPr>
              <p:spPr bwMode="auto">
                <a:xfrm>
                  <a:off x="1565" y="843"/>
                  <a:ext cx="363" cy="3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</p:grpSp>
        </p:grpSp>
        <p:sp>
          <p:nvSpPr>
            <p:cNvPr id="13371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455" y="1163"/>
              <a:ext cx="134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 spc="-98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3806097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3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  <p:sp>
          <p:nvSpPr>
            <p:cNvPr id="13372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409" y="1417"/>
              <a:ext cx="22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3806097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CHAPTER</a:t>
              </a:r>
              <a:endParaRPr lang="ko-KR" altLang="en-US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11" name="Group 93"/>
          <p:cNvGrpSpPr>
            <a:grpSpLocks/>
          </p:cNvGrpSpPr>
          <p:nvPr/>
        </p:nvGrpSpPr>
        <p:grpSpPr bwMode="auto">
          <a:xfrm>
            <a:off x="0" y="5743775"/>
            <a:ext cx="10693400" cy="1030922"/>
            <a:chOff x="0" y="1095"/>
            <a:chExt cx="5760" cy="589"/>
          </a:xfrm>
        </p:grpSpPr>
        <p:sp>
          <p:nvSpPr>
            <p:cNvPr id="13358" name="Rectangle 94"/>
            <p:cNvSpPr>
              <a:spLocks noChangeArrowheads="1"/>
            </p:cNvSpPr>
            <p:nvPr/>
          </p:nvSpPr>
          <p:spPr bwMode="auto">
            <a:xfrm>
              <a:off x="0" y="1163"/>
              <a:ext cx="5760" cy="33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43135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884" y="1230"/>
              <a:ext cx="2114" cy="2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ko-KR" altLang="en-US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latin typeface="HY헤드라인M"/>
                  <a:ea typeface="HY헤드라인M"/>
                </a:rPr>
                <a:t>수리모형시험 검토 및 결과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13360" name="Group 96"/>
            <p:cNvGrpSpPr>
              <a:grpSpLocks/>
            </p:cNvGrpSpPr>
            <p:nvPr/>
          </p:nvGrpSpPr>
          <p:grpSpPr bwMode="auto">
            <a:xfrm>
              <a:off x="295" y="1095"/>
              <a:ext cx="453" cy="589"/>
              <a:chOff x="2903" y="-340"/>
              <a:chExt cx="680" cy="885"/>
            </a:xfrm>
          </p:grpSpPr>
          <p:sp>
            <p:nvSpPr>
              <p:cNvPr id="343137" name="Oval 97"/>
              <p:cNvSpPr>
                <a:spLocks noChangeArrowheads="1"/>
              </p:cNvSpPr>
              <p:nvPr/>
            </p:nvSpPr>
            <p:spPr bwMode="auto">
              <a:xfrm>
                <a:off x="2903" y="91"/>
                <a:ext cx="680" cy="454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grpSp>
            <p:nvGrpSpPr>
              <p:cNvPr id="13365" name="Group 98"/>
              <p:cNvGrpSpPr>
                <a:grpSpLocks/>
              </p:cNvGrpSpPr>
              <p:nvPr/>
            </p:nvGrpSpPr>
            <p:grpSpPr bwMode="auto">
              <a:xfrm>
                <a:off x="2903" y="-340"/>
                <a:ext cx="676" cy="680"/>
                <a:chOff x="1384" y="663"/>
                <a:chExt cx="1360" cy="1366"/>
              </a:xfrm>
            </p:grpSpPr>
            <p:sp>
              <p:nvSpPr>
                <p:cNvPr id="13366" name="Oval 99"/>
                <p:cNvSpPr>
                  <a:spLocks noChangeArrowheads="1"/>
                </p:cNvSpPr>
                <p:nvPr/>
              </p:nvSpPr>
              <p:spPr bwMode="auto">
                <a:xfrm>
                  <a:off x="1384" y="663"/>
                  <a:ext cx="1360" cy="1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06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  <p:sp>
              <p:nvSpPr>
                <p:cNvPr id="13367" name="Oval 100"/>
                <p:cNvSpPr>
                  <a:spLocks noChangeArrowheads="1"/>
                </p:cNvSpPr>
                <p:nvPr/>
              </p:nvSpPr>
              <p:spPr bwMode="auto">
                <a:xfrm>
                  <a:off x="1565" y="843"/>
                  <a:ext cx="363" cy="3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</p:grpSp>
        </p:grpSp>
        <p:sp>
          <p:nvSpPr>
            <p:cNvPr id="13361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455" y="1163"/>
              <a:ext cx="134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3806097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7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  <p:sp>
          <p:nvSpPr>
            <p:cNvPr id="13362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409" y="1417"/>
              <a:ext cx="22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3806097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CHAPTER</a:t>
              </a:r>
              <a:endParaRPr lang="ko-KR" altLang="en-US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14" name="Group 104"/>
          <p:cNvGrpSpPr>
            <a:grpSpLocks/>
          </p:cNvGrpSpPr>
          <p:nvPr/>
        </p:nvGrpSpPr>
        <p:grpSpPr bwMode="auto">
          <a:xfrm>
            <a:off x="0" y="2932274"/>
            <a:ext cx="10693400" cy="1030922"/>
            <a:chOff x="0" y="1095"/>
            <a:chExt cx="5760" cy="589"/>
          </a:xfrm>
        </p:grpSpPr>
        <p:sp>
          <p:nvSpPr>
            <p:cNvPr id="13348" name="Rectangle 105"/>
            <p:cNvSpPr>
              <a:spLocks noChangeArrowheads="1"/>
            </p:cNvSpPr>
            <p:nvPr/>
          </p:nvSpPr>
          <p:spPr bwMode="auto">
            <a:xfrm>
              <a:off x="0" y="1163"/>
              <a:ext cx="5760" cy="33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43146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884" y="1220"/>
              <a:ext cx="698" cy="2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ko-KR" altLang="en-US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99CCFF"/>
                  </a:solidFill>
                  <a:latin typeface="HY헤드라인M"/>
                  <a:ea typeface="HY헤드라인M"/>
                </a:rPr>
                <a:t>공법비교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rgbClr val="99CCFF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13350" name="Group 107"/>
            <p:cNvGrpSpPr>
              <a:grpSpLocks/>
            </p:cNvGrpSpPr>
            <p:nvPr/>
          </p:nvGrpSpPr>
          <p:grpSpPr bwMode="auto">
            <a:xfrm>
              <a:off x="295" y="1095"/>
              <a:ext cx="453" cy="589"/>
              <a:chOff x="2903" y="-340"/>
              <a:chExt cx="680" cy="885"/>
            </a:xfrm>
          </p:grpSpPr>
          <p:sp>
            <p:nvSpPr>
              <p:cNvPr id="343148" name="Oval 108"/>
              <p:cNvSpPr>
                <a:spLocks noChangeArrowheads="1"/>
              </p:cNvSpPr>
              <p:nvPr/>
            </p:nvSpPr>
            <p:spPr bwMode="auto">
              <a:xfrm>
                <a:off x="2903" y="91"/>
                <a:ext cx="680" cy="454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grpSp>
            <p:nvGrpSpPr>
              <p:cNvPr id="13355" name="Group 109"/>
              <p:cNvGrpSpPr>
                <a:grpSpLocks/>
              </p:cNvGrpSpPr>
              <p:nvPr/>
            </p:nvGrpSpPr>
            <p:grpSpPr bwMode="auto">
              <a:xfrm>
                <a:off x="2903" y="-340"/>
                <a:ext cx="676" cy="680"/>
                <a:chOff x="1384" y="663"/>
                <a:chExt cx="1360" cy="1366"/>
              </a:xfrm>
            </p:grpSpPr>
            <p:sp>
              <p:nvSpPr>
                <p:cNvPr id="13356" name="Oval 110"/>
                <p:cNvSpPr>
                  <a:spLocks noChangeArrowheads="1"/>
                </p:cNvSpPr>
                <p:nvPr/>
              </p:nvSpPr>
              <p:spPr bwMode="auto">
                <a:xfrm>
                  <a:off x="1384" y="663"/>
                  <a:ext cx="1360" cy="1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FF"/>
                    </a:gs>
                    <a:gs pos="100000">
                      <a:srgbClr val="00000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  <p:sp>
              <p:nvSpPr>
                <p:cNvPr id="13357" name="Oval 111"/>
                <p:cNvSpPr>
                  <a:spLocks noChangeArrowheads="1"/>
                </p:cNvSpPr>
                <p:nvPr/>
              </p:nvSpPr>
              <p:spPr bwMode="auto">
                <a:xfrm>
                  <a:off x="1565" y="843"/>
                  <a:ext cx="363" cy="3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</p:grpSp>
        </p:grpSp>
        <p:sp>
          <p:nvSpPr>
            <p:cNvPr id="13351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455" y="1163"/>
              <a:ext cx="134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3806097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4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  <p:sp>
          <p:nvSpPr>
            <p:cNvPr id="13352" name="WordArt 113"/>
            <p:cNvSpPr>
              <a:spLocks noChangeArrowheads="1" noChangeShapeType="1" noTextEdit="1"/>
            </p:cNvSpPr>
            <p:nvPr/>
          </p:nvSpPr>
          <p:spPr bwMode="auto">
            <a:xfrm>
              <a:off x="409" y="1417"/>
              <a:ext cx="22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3806097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CHAPTER</a:t>
              </a:r>
              <a:endParaRPr lang="ko-KR" altLang="en-US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17" name="Group 117"/>
          <p:cNvGrpSpPr>
            <a:grpSpLocks/>
          </p:cNvGrpSpPr>
          <p:nvPr/>
        </p:nvGrpSpPr>
        <p:grpSpPr bwMode="auto">
          <a:xfrm>
            <a:off x="0" y="3890170"/>
            <a:ext cx="10693400" cy="1030922"/>
            <a:chOff x="0" y="3090"/>
            <a:chExt cx="5760" cy="589"/>
          </a:xfrm>
        </p:grpSpPr>
        <p:sp>
          <p:nvSpPr>
            <p:cNvPr id="13338" name="Rectangle 118"/>
            <p:cNvSpPr>
              <a:spLocks noChangeArrowheads="1"/>
            </p:cNvSpPr>
            <p:nvPr/>
          </p:nvSpPr>
          <p:spPr bwMode="auto">
            <a:xfrm>
              <a:off x="0" y="3135"/>
              <a:ext cx="5760" cy="33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43159" name="WordArt 119"/>
            <p:cNvSpPr>
              <a:spLocks noChangeArrowheads="1" noChangeShapeType="1" noTextEdit="1"/>
            </p:cNvSpPr>
            <p:nvPr/>
          </p:nvSpPr>
          <p:spPr bwMode="auto">
            <a:xfrm>
              <a:off x="884" y="3204"/>
              <a:ext cx="1072" cy="2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ko-KR" altLang="en-US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CC99FF"/>
                  </a:solidFill>
                  <a:latin typeface="HY헤드라인M"/>
                  <a:ea typeface="HY헤드라인M"/>
                </a:rPr>
                <a:t>조달등록현황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rgbClr val="CC99FF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13340" name="Group 120"/>
            <p:cNvGrpSpPr>
              <a:grpSpLocks/>
            </p:cNvGrpSpPr>
            <p:nvPr/>
          </p:nvGrpSpPr>
          <p:grpSpPr bwMode="auto">
            <a:xfrm>
              <a:off x="295" y="3090"/>
              <a:ext cx="453" cy="589"/>
              <a:chOff x="2903" y="-340"/>
              <a:chExt cx="680" cy="885"/>
            </a:xfrm>
          </p:grpSpPr>
          <p:sp>
            <p:nvSpPr>
              <p:cNvPr id="343161" name="Oval 121"/>
              <p:cNvSpPr>
                <a:spLocks noChangeArrowheads="1"/>
              </p:cNvSpPr>
              <p:nvPr/>
            </p:nvSpPr>
            <p:spPr bwMode="auto">
              <a:xfrm>
                <a:off x="2903" y="91"/>
                <a:ext cx="680" cy="454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grpSp>
            <p:nvGrpSpPr>
              <p:cNvPr id="13345" name="Group 122"/>
              <p:cNvGrpSpPr>
                <a:grpSpLocks/>
              </p:cNvGrpSpPr>
              <p:nvPr/>
            </p:nvGrpSpPr>
            <p:grpSpPr bwMode="auto">
              <a:xfrm>
                <a:off x="2903" y="-340"/>
                <a:ext cx="676" cy="680"/>
                <a:chOff x="1384" y="663"/>
                <a:chExt cx="1360" cy="1366"/>
              </a:xfrm>
            </p:grpSpPr>
            <p:sp>
              <p:nvSpPr>
                <p:cNvPr id="13346" name="Oval 123"/>
                <p:cNvSpPr>
                  <a:spLocks noChangeArrowheads="1"/>
                </p:cNvSpPr>
                <p:nvPr/>
              </p:nvSpPr>
              <p:spPr bwMode="auto">
                <a:xfrm>
                  <a:off x="1384" y="663"/>
                  <a:ext cx="1360" cy="1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99FF"/>
                    </a:gs>
                    <a:gs pos="100000">
                      <a:srgbClr val="00000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  <p:sp>
              <p:nvSpPr>
                <p:cNvPr id="13347" name="Oval 124"/>
                <p:cNvSpPr>
                  <a:spLocks noChangeArrowheads="1"/>
                </p:cNvSpPr>
                <p:nvPr/>
              </p:nvSpPr>
              <p:spPr bwMode="auto">
                <a:xfrm>
                  <a:off x="1565" y="843"/>
                  <a:ext cx="363" cy="3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</p:grpSp>
        </p:grpSp>
        <p:sp>
          <p:nvSpPr>
            <p:cNvPr id="13341" name="WordArt 125"/>
            <p:cNvSpPr>
              <a:spLocks noChangeArrowheads="1" noChangeShapeType="1" noTextEdit="1"/>
            </p:cNvSpPr>
            <p:nvPr/>
          </p:nvSpPr>
          <p:spPr bwMode="auto">
            <a:xfrm>
              <a:off x="455" y="3135"/>
              <a:ext cx="134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3806097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5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  <p:sp>
          <p:nvSpPr>
            <p:cNvPr id="13342" name="WordArt 126"/>
            <p:cNvSpPr>
              <a:spLocks noChangeArrowheads="1" noChangeShapeType="1" noTextEdit="1"/>
            </p:cNvSpPr>
            <p:nvPr/>
          </p:nvSpPr>
          <p:spPr bwMode="auto">
            <a:xfrm>
              <a:off x="409" y="3389"/>
              <a:ext cx="22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3806097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CHAPTER</a:t>
              </a:r>
              <a:endParaRPr lang="ko-KR" altLang="en-US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20" name="Group 128"/>
          <p:cNvGrpSpPr>
            <a:grpSpLocks/>
          </p:cNvGrpSpPr>
          <p:nvPr/>
        </p:nvGrpSpPr>
        <p:grpSpPr bwMode="auto">
          <a:xfrm>
            <a:off x="0" y="6665158"/>
            <a:ext cx="10693400" cy="1030922"/>
            <a:chOff x="0" y="1095"/>
            <a:chExt cx="5760" cy="589"/>
          </a:xfrm>
        </p:grpSpPr>
        <p:sp>
          <p:nvSpPr>
            <p:cNvPr id="13328" name="Rectangle 129"/>
            <p:cNvSpPr>
              <a:spLocks noChangeArrowheads="1"/>
            </p:cNvSpPr>
            <p:nvPr/>
          </p:nvSpPr>
          <p:spPr bwMode="auto">
            <a:xfrm>
              <a:off x="0" y="1163"/>
              <a:ext cx="5760" cy="33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29" name="WordArt 130"/>
            <p:cNvSpPr>
              <a:spLocks noChangeArrowheads="1" noChangeShapeType="1" noTextEdit="1"/>
            </p:cNvSpPr>
            <p:nvPr/>
          </p:nvSpPr>
          <p:spPr bwMode="auto">
            <a:xfrm>
              <a:off x="884" y="1229"/>
              <a:ext cx="1524" cy="2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ko-KR" altLang="en-US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C000"/>
                  </a:solidFill>
                  <a:latin typeface="HY헤드라인M"/>
                  <a:ea typeface="HY헤드라인M"/>
                </a:rPr>
                <a:t>내진식생 </a:t>
              </a:r>
              <a:r>
                <a:rPr lang="ko-KR" altLang="en-US" kern="10" spc="-98" dirty="0" err="1" smtClean="0">
                  <a:ln w="9525">
                    <a:noFill/>
                    <a:round/>
                    <a:headEnd/>
                    <a:tailEnd/>
                  </a:ln>
                  <a:solidFill>
                    <a:srgbClr val="FFC000"/>
                  </a:solidFill>
                  <a:latin typeface="HY헤드라인M"/>
                  <a:ea typeface="HY헤드라인M"/>
                </a:rPr>
                <a:t>옹벽블럭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13330" name="Group 131"/>
            <p:cNvGrpSpPr>
              <a:grpSpLocks/>
            </p:cNvGrpSpPr>
            <p:nvPr/>
          </p:nvGrpSpPr>
          <p:grpSpPr bwMode="auto">
            <a:xfrm>
              <a:off x="295" y="1095"/>
              <a:ext cx="453" cy="589"/>
              <a:chOff x="2903" y="-340"/>
              <a:chExt cx="680" cy="879"/>
            </a:xfrm>
          </p:grpSpPr>
          <p:sp>
            <p:nvSpPr>
              <p:cNvPr id="343172" name="Oval 132"/>
              <p:cNvSpPr>
                <a:spLocks noChangeArrowheads="1"/>
              </p:cNvSpPr>
              <p:nvPr/>
            </p:nvSpPr>
            <p:spPr bwMode="auto">
              <a:xfrm>
                <a:off x="2903" y="88"/>
                <a:ext cx="680" cy="451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grpSp>
            <p:nvGrpSpPr>
              <p:cNvPr id="13335" name="Group 133"/>
              <p:cNvGrpSpPr>
                <a:grpSpLocks/>
              </p:cNvGrpSpPr>
              <p:nvPr/>
            </p:nvGrpSpPr>
            <p:grpSpPr bwMode="auto">
              <a:xfrm>
                <a:off x="2903" y="-340"/>
                <a:ext cx="676" cy="680"/>
                <a:chOff x="1384" y="663"/>
                <a:chExt cx="1360" cy="1366"/>
              </a:xfrm>
            </p:grpSpPr>
            <p:sp>
              <p:nvSpPr>
                <p:cNvPr id="13336" name="Oval 134"/>
                <p:cNvSpPr>
                  <a:spLocks noChangeArrowheads="1"/>
                </p:cNvSpPr>
                <p:nvPr/>
              </p:nvSpPr>
              <p:spPr bwMode="auto">
                <a:xfrm>
                  <a:off x="1384" y="663"/>
                  <a:ext cx="1360" cy="1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000"/>
                    </a:gs>
                    <a:gs pos="100000">
                      <a:srgbClr val="00182F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  <p:sp>
              <p:nvSpPr>
                <p:cNvPr id="13337" name="Oval 135"/>
                <p:cNvSpPr>
                  <a:spLocks noChangeArrowheads="1"/>
                </p:cNvSpPr>
                <p:nvPr/>
              </p:nvSpPr>
              <p:spPr bwMode="auto">
                <a:xfrm>
                  <a:off x="1565" y="843"/>
                  <a:ext cx="363" cy="3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</p:grpSp>
        </p:grpSp>
        <p:sp>
          <p:nvSpPr>
            <p:cNvPr id="13331" name="WordArt 136"/>
            <p:cNvSpPr>
              <a:spLocks noChangeArrowheads="1" noChangeShapeType="1" noTextEdit="1"/>
            </p:cNvSpPr>
            <p:nvPr/>
          </p:nvSpPr>
          <p:spPr bwMode="auto">
            <a:xfrm>
              <a:off x="455" y="1163"/>
              <a:ext cx="134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3806097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8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  <p:sp>
          <p:nvSpPr>
            <p:cNvPr id="13332" name="WordArt 137"/>
            <p:cNvSpPr>
              <a:spLocks noChangeArrowheads="1" noChangeShapeType="1" noTextEdit="1"/>
            </p:cNvSpPr>
            <p:nvPr/>
          </p:nvSpPr>
          <p:spPr bwMode="auto">
            <a:xfrm>
              <a:off x="409" y="1417"/>
              <a:ext cx="22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3806097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CHAPTER</a:t>
              </a:r>
              <a:endParaRPr lang="ko-KR" altLang="en-US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72" name="Group 117"/>
          <p:cNvGrpSpPr>
            <a:grpSpLocks/>
          </p:cNvGrpSpPr>
          <p:nvPr/>
        </p:nvGrpSpPr>
        <p:grpSpPr bwMode="auto">
          <a:xfrm>
            <a:off x="0" y="4839508"/>
            <a:ext cx="10693400" cy="1030922"/>
            <a:chOff x="0" y="3090"/>
            <a:chExt cx="5760" cy="589"/>
          </a:xfrm>
        </p:grpSpPr>
        <p:sp>
          <p:nvSpPr>
            <p:cNvPr id="73" name="Rectangle 118"/>
            <p:cNvSpPr>
              <a:spLocks noChangeArrowheads="1"/>
            </p:cNvSpPr>
            <p:nvPr/>
          </p:nvSpPr>
          <p:spPr bwMode="auto">
            <a:xfrm>
              <a:off x="0" y="3135"/>
              <a:ext cx="5760" cy="33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4" name="WordArt 119"/>
            <p:cNvSpPr>
              <a:spLocks noChangeArrowheads="1" noChangeShapeType="1" noTextEdit="1"/>
            </p:cNvSpPr>
            <p:nvPr/>
          </p:nvSpPr>
          <p:spPr bwMode="auto">
            <a:xfrm>
              <a:off x="884" y="3204"/>
              <a:ext cx="1662" cy="2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ko-KR" altLang="en-US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latin typeface="HY헤드라인M"/>
                  <a:ea typeface="HY헤드라인M"/>
                </a:rPr>
                <a:t>시공사진 및 납품실적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75" name="Group 120"/>
            <p:cNvGrpSpPr>
              <a:grpSpLocks/>
            </p:cNvGrpSpPr>
            <p:nvPr/>
          </p:nvGrpSpPr>
          <p:grpSpPr bwMode="auto">
            <a:xfrm>
              <a:off x="295" y="3090"/>
              <a:ext cx="453" cy="589"/>
              <a:chOff x="2903" y="-340"/>
              <a:chExt cx="680" cy="885"/>
            </a:xfrm>
          </p:grpSpPr>
          <p:sp>
            <p:nvSpPr>
              <p:cNvPr id="78" name="Oval 121"/>
              <p:cNvSpPr>
                <a:spLocks noChangeArrowheads="1"/>
              </p:cNvSpPr>
              <p:nvPr/>
            </p:nvSpPr>
            <p:spPr bwMode="auto">
              <a:xfrm>
                <a:off x="2903" y="91"/>
                <a:ext cx="680" cy="454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grpSp>
            <p:nvGrpSpPr>
              <p:cNvPr id="79" name="Group 122"/>
              <p:cNvGrpSpPr>
                <a:grpSpLocks/>
              </p:cNvGrpSpPr>
              <p:nvPr/>
            </p:nvGrpSpPr>
            <p:grpSpPr bwMode="auto">
              <a:xfrm>
                <a:off x="2903" y="-340"/>
                <a:ext cx="676" cy="680"/>
                <a:chOff x="1384" y="663"/>
                <a:chExt cx="1360" cy="1366"/>
              </a:xfrm>
            </p:grpSpPr>
            <p:sp>
              <p:nvSpPr>
                <p:cNvPr id="80" name="Oval 123"/>
                <p:cNvSpPr>
                  <a:spLocks noChangeArrowheads="1"/>
                </p:cNvSpPr>
                <p:nvPr/>
              </p:nvSpPr>
              <p:spPr bwMode="auto">
                <a:xfrm>
                  <a:off x="1384" y="663"/>
                  <a:ext cx="1360" cy="1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  <p:sp>
              <p:nvSpPr>
                <p:cNvPr id="81" name="Oval 124"/>
                <p:cNvSpPr>
                  <a:spLocks noChangeArrowheads="1"/>
                </p:cNvSpPr>
                <p:nvPr/>
              </p:nvSpPr>
              <p:spPr bwMode="auto">
                <a:xfrm>
                  <a:off x="1565" y="843"/>
                  <a:ext cx="363" cy="3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ko-KR"/>
                </a:p>
              </p:txBody>
            </p:sp>
          </p:grpSp>
        </p:grpSp>
        <p:sp>
          <p:nvSpPr>
            <p:cNvPr id="76" name="WordArt 125"/>
            <p:cNvSpPr>
              <a:spLocks noChangeArrowheads="1" noChangeShapeType="1" noTextEdit="1"/>
            </p:cNvSpPr>
            <p:nvPr/>
          </p:nvSpPr>
          <p:spPr bwMode="auto">
            <a:xfrm>
              <a:off x="455" y="3135"/>
              <a:ext cx="134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 spc="-98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3806097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6</a:t>
              </a:r>
              <a:endPara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  <p:sp>
          <p:nvSpPr>
            <p:cNvPr id="77" name="WordArt 126"/>
            <p:cNvSpPr>
              <a:spLocks noChangeArrowheads="1" noChangeShapeType="1" noTextEdit="1"/>
            </p:cNvSpPr>
            <p:nvPr/>
          </p:nvSpPr>
          <p:spPr bwMode="auto">
            <a:xfrm>
              <a:off x="409" y="3389"/>
              <a:ext cx="22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3806097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CHAPTER</a:t>
              </a:r>
              <a:endParaRPr lang="ko-KR" altLang="en-US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1074678" y="3999709"/>
            <a:ext cx="8288452" cy="1825650"/>
          </a:xfrm>
          <a:prstGeom prst="roundRect">
            <a:avLst>
              <a:gd name="adj" fmla="val 4060"/>
            </a:avLst>
          </a:prstGeom>
          <a:solidFill>
            <a:schemeClr val="bg1">
              <a:alpha val="4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032231" y="5058586"/>
            <a:ext cx="2373345" cy="620722"/>
          </a:xfrm>
          <a:prstGeom prst="roundRect">
            <a:avLst>
              <a:gd name="adj" fmla="val 50000"/>
            </a:avLst>
          </a:prstGeom>
          <a:solidFill>
            <a:schemeClr val="bg1">
              <a:alpha val="91000"/>
            </a:schemeClr>
          </a:solidFill>
          <a:ln w="9525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306183" name="WordArt 7"/>
          <p:cNvSpPr>
            <a:spLocks noChangeArrowheads="1" noChangeShapeType="1" noTextEdit="1"/>
          </p:cNvSpPr>
          <p:nvPr/>
        </p:nvSpPr>
        <p:spPr bwMode="auto">
          <a:xfrm>
            <a:off x="4420311" y="1864404"/>
            <a:ext cx="2526687" cy="591599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98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5000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회사소개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31653" y="1626364"/>
            <a:ext cx="1106470" cy="1389732"/>
            <a:chOff x="2903" y="-340"/>
            <a:chExt cx="680" cy="885"/>
          </a:xfrm>
        </p:grpSpPr>
        <p:sp>
          <p:nvSpPr>
            <p:cNvPr id="306185" name="Oval 9"/>
            <p:cNvSpPr>
              <a:spLocks noChangeArrowheads="1"/>
            </p:cNvSpPr>
            <p:nvPr/>
          </p:nvSpPr>
          <p:spPr bwMode="auto">
            <a:xfrm>
              <a:off x="2903" y="91"/>
              <a:ext cx="680" cy="454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903" y="-340"/>
              <a:ext cx="676" cy="680"/>
              <a:chOff x="1384" y="663"/>
              <a:chExt cx="1360" cy="1366"/>
            </a:xfrm>
          </p:grpSpPr>
          <p:sp>
            <p:nvSpPr>
              <p:cNvPr id="306187" name="Oval 11"/>
              <p:cNvSpPr>
                <a:spLocks noChangeArrowheads="1"/>
              </p:cNvSpPr>
              <p:nvPr/>
            </p:nvSpPr>
            <p:spPr bwMode="auto">
              <a:xfrm>
                <a:off x="1384" y="663"/>
                <a:ext cx="1360" cy="1366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ko-KR"/>
              </a:p>
            </p:txBody>
          </p:sp>
          <p:sp>
            <p:nvSpPr>
              <p:cNvPr id="306188" name="Oval 12"/>
              <p:cNvSpPr>
                <a:spLocks noChangeArrowheads="1"/>
              </p:cNvSpPr>
              <p:nvPr/>
            </p:nvSpPr>
            <p:spPr bwMode="auto">
              <a:xfrm>
                <a:off x="1565" y="843"/>
                <a:ext cx="363" cy="3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ko-KR"/>
              </a:p>
            </p:txBody>
          </p:sp>
        </p:grpSp>
      </p:grpSp>
      <p:sp>
        <p:nvSpPr>
          <p:cNvPr id="306189" name="WordArt 13"/>
          <p:cNvSpPr>
            <a:spLocks noChangeArrowheads="1" noChangeShapeType="1" noTextEdit="1"/>
          </p:cNvSpPr>
          <p:nvPr/>
        </p:nvSpPr>
        <p:spPr bwMode="auto">
          <a:xfrm>
            <a:off x="3414091" y="1787389"/>
            <a:ext cx="289613" cy="481330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98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1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  <p:sp>
        <p:nvSpPr>
          <p:cNvPr id="306190" name="WordArt 14"/>
          <p:cNvSpPr>
            <a:spLocks noChangeArrowheads="1" noChangeShapeType="1" noTextEdit="1"/>
          </p:cNvSpPr>
          <p:nvPr/>
        </p:nvSpPr>
        <p:spPr bwMode="auto">
          <a:xfrm>
            <a:off x="3310128" y="2385990"/>
            <a:ext cx="556948" cy="113768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CHAPTER</a:t>
            </a:r>
            <a:endParaRPr lang="ko-KR" altLang="en-US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366782" y="5058585"/>
            <a:ext cx="2154267" cy="620722"/>
          </a:xfrm>
          <a:prstGeom prst="roundRect">
            <a:avLst>
              <a:gd name="adj" fmla="val 50000"/>
            </a:avLst>
          </a:prstGeom>
          <a:solidFill>
            <a:schemeClr val="bg1">
              <a:alpha val="91000"/>
            </a:schemeClr>
          </a:solidFill>
          <a:ln w="9525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11" name="WordArt 7" descr="Untitled-1"/>
          <p:cNvSpPr>
            <a:spLocks noChangeArrowheads="1" noChangeShapeType="1" noTextEdit="1"/>
          </p:cNvSpPr>
          <p:nvPr/>
        </p:nvSpPr>
        <p:spPr bwMode="auto">
          <a:xfrm>
            <a:off x="1763669" y="3089121"/>
            <a:ext cx="7162350" cy="667542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국토자원 보전과 복원을 이념으로</a:t>
            </a:r>
            <a:endParaRPr lang="en-US" altLang="ko-KR" kern="10" spc="-98" dirty="0" smtClean="0">
              <a:ln w="9525">
                <a:noFill/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4360847" y="5168124"/>
            <a:ext cx="1789137" cy="401643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latin typeface="HY헤드라인M"/>
                <a:ea typeface="HY헤드라인M"/>
              </a:rPr>
              <a:t>품질우선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rgbClr val="FFC000"/>
              </a:solidFill>
              <a:latin typeface="HY헤드라인M"/>
              <a:ea typeface="HY헤드라인M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6916759" y="5058586"/>
            <a:ext cx="2263806" cy="620722"/>
          </a:xfrm>
          <a:prstGeom prst="roundRect">
            <a:avLst>
              <a:gd name="adj" fmla="val 50000"/>
            </a:avLst>
          </a:prstGeom>
          <a:solidFill>
            <a:schemeClr val="bg1">
              <a:alpha val="91000"/>
            </a:schemeClr>
          </a:solidFill>
          <a:ln w="9525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7172349" y="5168124"/>
            <a:ext cx="1825650" cy="411134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latin typeface="HY헤드라인M"/>
                <a:ea typeface="HY헤드라인M"/>
              </a:rPr>
              <a:t>가치창조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rgbClr val="FFC000"/>
              </a:solidFill>
              <a:latin typeface="HY헤드라인M"/>
              <a:ea typeface="HY헤드라인M"/>
            </a:endParaRP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1585860" y="5168124"/>
            <a:ext cx="1716111" cy="399218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latin typeface="HY헤드라인M"/>
                <a:ea typeface="HY헤드라인M"/>
              </a:rPr>
              <a:t>환경친화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rgbClr val="FFC000"/>
              </a:solidFill>
              <a:latin typeface="HY헤드라인M"/>
              <a:ea typeface="HY헤드라인M"/>
            </a:endParaRPr>
          </a:p>
        </p:txBody>
      </p:sp>
      <p:sp>
        <p:nvSpPr>
          <p:cNvPr id="17" name="WordArt 7" descr="Untitled-1"/>
          <p:cNvSpPr>
            <a:spLocks noChangeArrowheads="1" noChangeShapeType="1" noTextEdit="1"/>
          </p:cNvSpPr>
          <p:nvPr/>
        </p:nvSpPr>
        <p:spPr bwMode="auto">
          <a:xfrm>
            <a:off x="4360848" y="4218787"/>
            <a:ext cx="1533546" cy="546901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사훈</a:t>
            </a:r>
            <a:endParaRPr lang="en-US" altLang="ko-KR" kern="10" spc="-98" dirty="0" smtClean="0">
              <a:ln w="9525">
                <a:noFill/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210129" y="677025"/>
            <a:ext cx="10019142" cy="3176631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"/>
            <a:ext cx="10693400" cy="56534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8" name="WordArt 4" descr="Untitled-1"/>
          <p:cNvSpPr>
            <a:spLocks noChangeArrowheads="1" noChangeShapeType="1" noTextEdit="1"/>
          </p:cNvSpPr>
          <p:nvPr/>
        </p:nvSpPr>
        <p:spPr bwMode="auto">
          <a:xfrm>
            <a:off x="167085" y="127772"/>
            <a:ext cx="1138031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98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회사소개</a:t>
            </a:r>
          </a:p>
        </p:txBody>
      </p:sp>
      <p:sp>
        <p:nvSpPr>
          <p:cNvPr id="12" name="WordArt 17"/>
          <p:cNvSpPr>
            <a:spLocks noChangeArrowheads="1" noChangeShapeType="1" noTextEdit="1"/>
          </p:cNvSpPr>
          <p:nvPr/>
        </p:nvSpPr>
        <p:spPr bwMode="auto">
          <a:xfrm>
            <a:off x="1641140" y="127771"/>
            <a:ext cx="3578560" cy="293663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98" smtClean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품질관리수료증 및 수상내역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latin typeface="HY헤드라인M"/>
              <a:ea typeface="HY헤드라인M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1472199" y="127772"/>
            <a:ext cx="0" cy="278296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9569" tIns="49785" rIns="99569" bIns="49785"/>
          <a:lstStyle/>
          <a:p>
            <a:endParaRPr lang="ko-KR" altLang="en-US"/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0518" y="1444605"/>
            <a:ext cx="1562457" cy="214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74998" y="1444605"/>
            <a:ext cx="1565921" cy="215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4268" y="1412912"/>
            <a:ext cx="1554292" cy="218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32307" y="1408092"/>
            <a:ext cx="1557797" cy="214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WordArt 38"/>
          <p:cNvSpPr>
            <a:spLocks noChangeArrowheads="1" noChangeShapeType="1" noTextEdit="1"/>
          </p:cNvSpPr>
          <p:nvPr/>
        </p:nvSpPr>
        <p:spPr bwMode="auto">
          <a:xfrm>
            <a:off x="453958" y="823079"/>
            <a:ext cx="2300319" cy="365129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/>
                <a:ea typeface="HY헤드라인M"/>
              </a:rPr>
              <a:t>품질관리수료증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14" name="AutoShape 36"/>
          <p:cNvSpPr>
            <a:spLocks noChangeArrowheads="1"/>
          </p:cNvSpPr>
          <p:nvPr/>
        </p:nvSpPr>
        <p:spPr bwMode="auto">
          <a:xfrm>
            <a:off x="210129" y="4182274"/>
            <a:ext cx="10019142" cy="2994066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15" name="WordArt 38"/>
          <p:cNvSpPr>
            <a:spLocks noChangeArrowheads="1" noChangeShapeType="1" noTextEdit="1"/>
          </p:cNvSpPr>
          <p:nvPr/>
        </p:nvSpPr>
        <p:spPr bwMode="auto">
          <a:xfrm>
            <a:off x="464471" y="4510891"/>
            <a:ext cx="1303956" cy="365128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/>
                <a:ea typeface="HY헤드라인M"/>
              </a:rPr>
              <a:t>수상내역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464470" y="5088422"/>
            <a:ext cx="3922721" cy="1947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ko-KR" alt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en-US" altLang="ko-K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2005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환경관리공단 이사장상</a:t>
            </a:r>
            <a:endParaRPr lang="en-US" altLang="ko-KR" sz="20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en-US" altLang="ko-K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2005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국회 부의장상</a:t>
            </a:r>
            <a:endParaRPr lang="en-US" altLang="ko-KR" sz="20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en-US" altLang="ko-K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2006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국회 환경노동위원장상</a:t>
            </a:r>
            <a:r>
              <a:rPr lang="ko-KR" alt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en-US" altLang="ko-K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2007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환경부장관상</a:t>
            </a:r>
            <a:endParaRPr lang="en-US" altLang="ko-KR" sz="20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en-US" altLang="ko-K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2009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대한민국사회봉사 대상</a:t>
            </a:r>
            <a:r>
              <a:rPr lang="ko-KR" alt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en-US" altLang="ko-K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2010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0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국토해양부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장관상</a:t>
            </a:r>
            <a:endParaRPr lang="en-US" altLang="ko-KR" sz="20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"/>
            <a:ext cx="10693400" cy="56534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15364" name="WordArt 4" descr="Untitled-1"/>
          <p:cNvSpPr>
            <a:spLocks noChangeArrowheads="1" noChangeShapeType="1" noTextEdit="1"/>
          </p:cNvSpPr>
          <p:nvPr/>
        </p:nvSpPr>
        <p:spPr bwMode="auto">
          <a:xfrm>
            <a:off x="167085" y="127772"/>
            <a:ext cx="1138031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98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회사소개</a:t>
            </a:r>
          </a:p>
        </p:txBody>
      </p:sp>
      <p:sp>
        <p:nvSpPr>
          <p:cNvPr id="15368" name="WordArt 17"/>
          <p:cNvSpPr>
            <a:spLocks noChangeArrowheads="1" noChangeShapeType="1" noTextEdit="1"/>
          </p:cNvSpPr>
          <p:nvPr/>
        </p:nvSpPr>
        <p:spPr bwMode="auto">
          <a:xfrm>
            <a:off x="1641140" y="127771"/>
            <a:ext cx="2792735" cy="330177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특허증 및 디자인등록현황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latin typeface="HY헤드라인M"/>
              <a:ea typeface="HY헤드라인M"/>
            </a:endParaRPr>
          </a:p>
        </p:txBody>
      </p:sp>
      <p:sp>
        <p:nvSpPr>
          <p:cNvPr id="15369" name="Line 18"/>
          <p:cNvSpPr>
            <a:spLocks noChangeShapeType="1"/>
          </p:cNvSpPr>
          <p:nvPr/>
        </p:nvSpPr>
        <p:spPr bwMode="auto">
          <a:xfrm flipV="1">
            <a:off x="1472199" y="127772"/>
            <a:ext cx="0" cy="278296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9569" tIns="49785" rIns="99569" bIns="49785"/>
          <a:lstStyle/>
          <a:p>
            <a:endParaRPr lang="ko-KR" altLang="en-US"/>
          </a:p>
        </p:txBody>
      </p:sp>
      <p:pic>
        <p:nvPicPr>
          <p:cNvPr id="20" name="Picture 4" descr="http://www.smblock.co.kr/data/bbsData/1247042842&amp;&amp;SM_block_A_paten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7445" y="1735902"/>
            <a:ext cx="1563996" cy="2152597"/>
          </a:xfrm>
          <a:prstGeom prst="rect">
            <a:avLst/>
          </a:prstGeom>
          <a:noFill/>
        </p:spPr>
      </p:pic>
      <p:pic>
        <p:nvPicPr>
          <p:cNvPr id="4" name="Picture 6" descr="http://www.smblock.co.kr/data/bbsData/1247042884&amp;&amp;SMblock_SW_paten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97043" y="1735902"/>
            <a:ext cx="1565209" cy="2154267"/>
          </a:xfrm>
          <a:prstGeom prst="rect">
            <a:avLst/>
          </a:prstGeom>
          <a:noFill/>
        </p:spPr>
      </p:pic>
      <p:pic>
        <p:nvPicPr>
          <p:cNvPr id="26634" name="Picture 10" descr="http://www.smblock.co.kr/data/bbsData/1285560303&amp;&amp;_venture_cert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78922" y="4145761"/>
            <a:ext cx="1566740" cy="2154267"/>
          </a:xfrm>
          <a:prstGeom prst="rect">
            <a:avLst/>
          </a:prstGeom>
          <a:noFill/>
        </p:spPr>
      </p:pic>
      <p:pic>
        <p:nvPicPr>
          <p:cNvPr id="6" name="Picture 12" descr="http://www.smblock.co.kr/data/bbsData/1247043786&amp;&amp;SMblock_simi_design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7156" y="4139883"/>
            <a:ext cx="1533545" cy="2154266"/>
          </a:xfrm>
          <a:prstGeom prst="rect">
            <a:avLst/>
          </a:prstGeom>
          <a:noFill/>
        </p:spPr>
      </p:pic>
      <p:pic>
        <p:nvPicPr>
          <p:cNvPr id="7" name="Picture 14" descr="http://www.smblock.co.kr/data/bbsData/1247043973&amp;&amp;SM_design-assembly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78922" y="1735903"/>
            <a:ext cx="1565209" cy="2154267"/>
          </a:xfrm>
          <a:prstGeom prst="rect">
            <a:avLst/>
          </a:prstGeom>
          <a:noFill/>
        </p:spPr>
      </p:pic>
      <p:pic>
        <p:nvPicPr>
          <p:cNvPr id="26640" name="Picture 16" descr="http://www.smblock.co.kr/data/bbsData/1247044008&amp;&amp;SMblock-design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97043" y="4145761"/>
            <a:ext cx="1551744" cy="2154266"/>
          </a:xfrm>
          <a:prstGeom prst="rect">
            <a:avLst/>
          </a:prstGeom>
          <a:noFill/>
        </p:spPr>
      </p:pic>
      <p:pic>
        <p:nvPicPr>
          <p:cNvPr id="26642" name="Picture 18" descr="http://www.smblock.co.kr/data/bbsData/1251071857&amp;&amp;design-similiar_047993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71100" y="4145761"/>
            <a:ext cx="1565209" cy="2154267"/>
          </a:xfrm>
          <a:prstGeom prst="rect">
            <a:avLst/>
          </a:prstGeom>
          <a:noFill/>
        </p:spPr>
      </p:pic>
      <p:pic>
        <p:nvPicPr>
          <p:cNvPr id="26644" name="Picture 20" descr="http://www.smblock.co.kr/data/bbsData/1269994645&amp;&amp;_10-0543952_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766250" y="1735903"/>
            <a:ext cx="1558477" cy="2154267"/>
          </a:xfrm>
          <a:prstGeom prst="rect">
            <a:avLst/>
          </a:prstGeom>
          <a:noFill/>
        </p:spPr>
      </p:pic>
      <p:pic>
        <p:nvPicPr>
          <p:cNvPr id="26646" name="Picture 22" descr="http://www.smblock.co.kr/data/bbsData/1269994706&amp;&amp;_10-0736233_1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419726" y="1735903"/>
            <a:ext cx="1570058" cy="2154267"/>
          </a:xfrm>
          <a:prstGeom prst="rect">
            <a:avLst/>
          </a:prstGeom>
          <a:noFill/>
        </p:spPr>
      </p:pic>
      <p:pic>
        <p:nvPicPr>
          <p:cNvPr id="26648" name="Picture 24" descr="http://www.smblock.co.kr/data/bbsData/1294299795&amp;&amp;30-0479932%20_02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456240" y="4145761"/>
            <a:ext cx="1533546" cy="2154267"/>
          </a:xfrm>
          <a:prstGeom prst="rect">
            <a:avLst/>
          </a:prstGeom>
          <a:noFill/>
        </p:spPr>
      </p:pic>
      <p:pic>
        <p:nvPicPr>
          <p:cNvPr id="26650" name="Picture 26" descr="http://www.smblock.co.kr/data/bbsData/1300945020&amp;&amp;_30-0479931_01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099324" y="4145761"/>
            <a:ext cx="1565209" cy="2154267"/>
          </a:xfrm>
          <a:prstGeom prst="rect">
            <a:avLst/>
          </a:prstGeom>
          <a:noFill/>
        </p:spPr>
      </p:pic>
      <p:sp>
        <p:nvSpPr>
          <p:cNvPr id="22" name="WordArt 38"/>
          <p:cNvSpPr>
            <a:spLocks noChangeArrowheads="1" noChangeShapeType="1" noTextEdit="1"/>
          </p:cNvSpPr>
          <p:nvPr/>
        </p:nvSpPr>
        <p:spPr bwMode="auto">
          <a:xfrm>
            <a:off x="307906" y="1115182"/>
            <a:ext cx="3322683" cy="32861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/>
                <a:ea typeface="HY헤드라인M"/>
              </a:rPr>
              <a:t>특허 및 디자인등록현황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pic>
        <p:nvPicPr>
          <p:cNvPr id="26629" name="Picture 5" descr="http://www.smblock.co.kr/data/bbsData/1247043334&amp;&amp;Retaining%20wall-design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99324" y="1735903"/>
            <a:ext cx="1551745" cy="215426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2901493" y="1261235"/>
            <a:ext cx="3796188" cy="949338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98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 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SM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블럭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50000">
                    <a:srgbClr val="FFFFFF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17413" name="Group 8"/>
          <p:cNvGrpSpPr>
            <a:grpSpLocks/>
          </p:cNvGrpSpPr>
          <p:nvPr/>
        </p:nvGrpSpPr>
        <p:grpSpPr bwMode="auto">
          <a:xfrm>
            <a:off x="1512835" y="1553337"/>
            <a:ext cx="1106470" cy="1389732"/>
            <a:chOff x="2903" y="-340"/>
            <a:chExt cx="680" cy="885"/>
          </a:xfrm>
        </p:grpSpPr>
        <p:sp>
          <p:nvSpPr>
            <p:cNvPr id="503817" name="Oval 9"/>
            <p:cNvSpPr>
              <a:spLocks noChangeArrowheads="1"/>
            </p:cNvSpPr>
            <p:nvPr/>
          </p:nvSpPr>
          <p:spPr bwMode="auto">
            <a:xfrm>
              <a:off x="2903" y="91"/>
              <a:ext cx="680" cy="454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17423" name="Group 10"/>
            <p:cNvGrpSpPr>
              <a:grpSpLocks/>
            </p:cNvGrpSpPr>
            <p:nvPr/>
          </p:nvGrpSpPr>
          <p:grpSpPr bwMode="auto">
            <a:xfrm>
              <a:off x="2903" y="-340"/>
              <a:ext cx="676" cy="680"/>
              <a:chOff x="1384" y="663"/>
              <a:chExt cx="1360" cy="1366"/>
            </a:xfrm>
          </p:grpSpPr>
          <p:sp>
            <p:nvSpPr>
              <p:cNvPr id="17424" name="Oval 11"/>
              <p:cNvSpPr>
                <a:spLocks noChangeArrowheads="1"/>
              </p:cNvSpPr>
              <p:nvPr/>
            </p:nvSpPr>
            <p:spPr bwMode="auto">
              <a:xfrm>
                <a:off x="1384" y="663"/>
                <a:ext cx="1360" cy="1366"/>
              </a:xfrm>
              <a:prstGeom prst="ellipse">
                <a:avLst/>
              </a:prstGeom>
              <a:gradFill rotWithShape="1">
                <a:gsLst>
                  <a:gs pos="0">
                    <a:srgbClr val="00C800"/>
                  </a:gs>
                  <a:gs pos="100000">
                    <a:srgbClr val="00000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ko-KR"/>
              </a:p>
            </p:txBody>
          </p:sp>
          <p:sp>
            <p:nvSpPr>
              <p:cNvPr id="17425" name="Oval 12"/>
              <p:cNvSpPr>
                <a:spLocks noChangeArrowheads="1"/>
              </p:cNvSpPr>
              <p:nvPr/>
            </p:nvSpPr>
            <p:spPr bwMode="auto">
              <a:xfrm>
                <a:off x="1565" y="843"/>
                <a:ext cx="363" cy="3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ko-KR"/>
              </a:p>
            </p:txBody>
          </p:sp>
        </p:grpSp>
      </p:grpSp>
      <p:sp>
        <p:nvSpPr>
          <p:cNvPr id="17414" name="WordArt 13"/>
          <p:cNvSpPr>
            <a:spLocks noChangeArrowheads="1" noChangeShapeType="1" noTextEdit="1"/>
          </p:cNvSpPr>
          <p:nvPr/>
        </p:nvSpPr>
        <p:spPr bwMode="auto">
          <a:xfrm>
            <a:off x="1891559" y="1714364"/>
            <a:ext cx="336026" cy="481331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98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2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  <p:sp>
        <p:nvSpPr>
          <p:cNvPr id="17415" name="WordArt 14"/>
          <p:cNvSpPr>
            <a:spLocks noChangeArrowheads="1" noChangeShapeType="1" noTextEdit="1"/>
          </p:cNvSpPr>
          <p:nvPr/>
        </p:nvSpPr>
        <p:spPr bwMode="auto">
          <a:xfrm>
            <a:off x="1791308" y="2312962"/>
            <a:ext cx="556948" cy="113770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28398" dir="3806097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CHAPTER</a:t>
            </a:r>
            <a:endParaRPr lang="ko-KR" altLang="en-US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latin typeface="Arial Black"/>
            </a:endParaRP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2644738" y="2247085"/>
            <a:ext cx="6973983" cy="511182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S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ustainable revet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m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ent block for the protection of riverbeds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984616" y="3159910"/>
            <a:ext cx="8763120" cy="511182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98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 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SM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블럭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(A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형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) : 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특허 제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10-0664993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호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, 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디자인 제 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30-0446705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호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50000">
                    <a:srgbClr val="FFFFFF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7642" y="3926682"/>
            <a:ext cx="8763120" cy="474669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SM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블럭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(SW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형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) : 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특허 제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10-0711158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호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 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(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철도시설공단 신기술등록제품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)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984615" y="4547404"/>
            <a:ext cx="8909173" cy="511182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98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 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SM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블럭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(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수로형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) : 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디자인 제 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30-0479932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호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,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 디자인 제 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30-0479932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유사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1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호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50000">
                    <a:srgbClr val="FFFFFF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984616" y="5241151"/>
            <a:ext cx="6134184" cy="511182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98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 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SM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블럭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(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밑다짐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) : 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디자인 제 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30-0479932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유사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2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호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50000">
                    <a:srgbClr val="FFFFFF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965140" y="5895538"/>
            <a:ext cx="5605965" cy="511182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 spc="-98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 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SM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블럭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(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조립형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) : 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제 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30-0446705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유사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1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호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50000">
                    <a:srgbClr val="FFFFFF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7" name="WordArt 7"/>
          <p:cNvSpPr>
            <a:spLocks noChangeArrowheads="1" noChangeShapeType="1" noTextEdit="1"/>
          </p:cNvSpPr>
          <p:nvPr/>
        </p:nvSpPr>
        <p:spPr bwMode="auto">
          <a:xfrm>
            <a:off x="1638288" y="6516935"/>
            <a:ext cx="5440438" cy="365130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조립형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 사용처 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: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 ㈜미래환경산업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(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성주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), (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유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) 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전북기업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2"/>
            <a:ext cx="10693400" cy="565345"/>
          </a:xfrm>
          <a:prstGeom prst="rect">
            <a:avLst/>
          </a:prstGeom>
          <a:solidFill>
            <a:srgbClr val="004868"/>
          </a:solidFill>
          <a:ln w="9525" algn="ctr">
            <a:noFill/>
            <a:miter lim="800000"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18439" name="Line 5"/>
          <p:cNvSpPr>
            <a:spLocks noChangeShapeType="1"/>
          </p:cNvSpPr>
          <p:nvPr/>
        </p:nvSpPr>
        <p:spPr bwMode="auto">
          <a:xfrm flipV="1">
            <a:off x="2863816" y="127772"/>
            <a:ext cx="0" cy="278296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9569" tIns="49785" rIns="99569" bIns="49785"/>
          <a:lstStyle/>
          <a:p>
            <a:endParaRPr lang="ko-KR" altLang="en-US"/>
          </a:p>
        </p:txBody>
      </p:sp>
      <p:sp>
        <p:nvSpPr>
          <p:cNvPr id="504840" name="WordArt 8" descr="Untitled-1"/>
          <p:cNvSpPr>
            <a:spLocks noChangeArrowheads="1" noChangeShapeType="1" noTextEdit="1"/>
          </p:cNvSpPr>
          <p:nvPr/>
        </p:nvSpPr>
        <p:spPr bwMode="auto">
          <a:xfrm>
            <a:off x="167084" y="127772"/>
            <a:ext cx="2587193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SM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블럭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(A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형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) 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이란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?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78" name="AutoShape 36"/>
          <p:cNvSpPr>
            <a:spLocks noChangeArrowheads="1"/>
          </p:cNvSpPr>
          <p:nvPr/>
        </p:nvSpPr>
        <p:spPr bwMode="auto">
          <a:xfrm>
            <a:off x="293326" y="859591"/>
            <a:ext cx="10019142" cy="3176631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79" name="Text Box 37"/>
          <p:cNvSpPr txBox="1">
            <a:spLocks noChangeArrowheads="1"/>
          </p:cNvSpPr>
          <p:nvPr/>
        </p:nvSpPr>
        <p:spPr bwMode="auto">
          <a:xfrm>
            <a:off x="547667" y="1571252"/>
            <a:ext cx="9472697" cy="23165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기존의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원형세굴방지용블록은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수중에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설치시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블록체의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내 외부가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콘크리트벽으로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차단되어 내부에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수중폭기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현상이 없어 수초 및 플랑크톤 증식이 불가능 하였고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내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외부로 어류의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어집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현상이 없어 수초생물 이동이 불가능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급류시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속채움용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사석등이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수압력에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의해 유실되며 하천 바닥에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설치시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상부돌기 마모성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파괴성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이물질 적치현상 등이 나타났다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l"/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본 </a:t>
            </a:r>
            <a:r>
              <a:rPr lang="en-US" altLang="ko-KR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SM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블록은 이러한 점들을 보완하였으며</a:t>
            </a:r>
            <a:r>
              <a:rPr lang="en-US" altLang="ko-KR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블록의 형상은 내부에 공간이 형성되어 </a:t>
            </a:r>
            <a:r>
              <a:rPr lang="ko-KR" altLang="en-US" sz="1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블록체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내</a:t>
            </a:r>
            <a:r>
              <a:rPr lang="en-US" altLang="ko-KR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외부로 일정간격으로 </a:t>
            </a:r>
            <a:r>
              <a:rPr lang="ko-KR" altLang="en-US" sz="1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이격된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개의 </a:t>
            </a:r>
            <a:r>
              <a:rPr lang="ko-KR" altLang="en-US" sz="1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관통공이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형성되며 내</a:t>
            </a:r>
            <a:r>
              <a:rPr lang="en-US" altLang="ko-KR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외부로 수생생물</a:t>
            </a:r>
            <a:r>
              <a:rPr lang="en-US" altLang="ko-KR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어패류의 이동이 자유로우며 </a:t>
            </a:r>
            <a:r>
              <a:rPr lang="ko-KR" altLang="en-US" sz="1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수중폭기용상부돌기와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밀림방지 하부돌기와 블록 내</a:t>
            </a:r>
            <a:r>
              <a:rPr lang="en-US" altLang="ko-KR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외부로 </a:t>
            </a:r>
            <a:r>
              <a:rPr lang="ko-KR" altLang="en-US" sz="1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관통공이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있어 블록내부에서 생긴 수압이 </a:t>
            </a:r>
            <a:r>
              <a:rPr lang="ko-KR" altLang="en-US" sz="1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여러방향으로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감압되므로 내부 </a:t>
            </a:r>
            <a:r>
              <a:rPr lang="ko-KR" altLang="en-US" sz="1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속채움용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사석등의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유실보호가 가능하며</a:t>
            </a:r>
            <a:r>
              <a:rPr lang="en-US" altLang="ko-KR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300kg/cm</a:t>
            </a:r>
            <a:r>
              <a:rPr lang="en-US" altLang="ko-KR" sz="1600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이상의 고강도 블록으로 제작</a:t>
            </a:r>
            <a:r>
              <a:rPr lang="en-US" altLang="ko-KR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충격에 의한 망가짐과 내구성을 증대시켜 </a:t>
            </a:r>
            <a:r>
              <a:rPr lang="ko-KR" altLang="en-US" sz="1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세굴방지공으로서의</a:t>
            </a:r>
            <a:r>
              <a:rPr lang="ko-KR" alt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목적과 기능을 가진 특징이 있다</a:t>
            </a:r>
            <a:r>
              <a:rPr lang="en-US" altLang="ko-KR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500" dirty="0">
              <a:solidFill>
                <a:schemeClr val="accent2">
                  <a:lumMod val="40000"/>
                  <a:lumOff val="6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0" name="WordArt 38"/>
          <p:cNvSpPr>
            <a:spLocks noChangeArrowheads="1" noChangeShapeType="1" noTextEdit="1"/>
          </p:cNvSpPr>
          <p:nvPr/>
        </p:nvSpPr>
        <p:spPr bwMode="auto">
          <a:xfrm>
            <a:off x="547667" y="1039144"/>
            <a:ext cx="9034541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/>
                <a:ea typeface="HY헤드라인M"/>
              </a:rPr>
              <a:t>SM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/>
                <a:ea typeface="HY헤드라인M"/>
              </a:rPr>
              <a:t>블럭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/>
                <a:ea typeface="HY헤드라인M"/>
              </a:rPr>
              <a:t>(A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형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  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특허 제 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10-0664993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호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디자인등록 제 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30-0446705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호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81" name="AutoShape 36"/>
          <p:cNvSpPr>
            <a:spLocks noChangeArrowheads="1"/>
          </p:cNvSpPr>
          <p:nvPr/>
        </p:nvSpPr>
        <p:spPr bwMode="auto">
          <a:xfrm>
            <a:off x="307906" y="4401353"/>
            <a:ext cx="4527612" cy="2811500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82" name="Text Box 37"/>
          <p:cNvSpPr txBox="1">
            <a:spLocks noChangeArrowheads="1"/>
          </p:cNvSpPr>
          <p:nvPr/>
        </p:nvSpPr>
        <p:spPr bwMode="auto">
          <a:xfrm>
            <a:off x="562247" y="5033002"/>
            <a:ext cx="4236758" cy="2070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수초 및 플랑크톤 증식 불가능</a:t>
            </a:r>
            <a:endParaRPr lang="en-US" altLang="ko-KR" sz="16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블럭체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내부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속채움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사석 유실</a:t>
            </a:r>
            <a:endParaRPr lang="en-US" altLang="ko-KR" sz="16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내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외부 어류의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어집형성과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물고기 및</a:t>
            </a:r>
            <a:endParaRPr lang="en-US" altLang="ko-KR" sz="16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수생생물 이동 불가능</a:t>
            </a:r>
            <a:endParaRPr lang="en-US" altLang="ko-KR" sz="16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급류시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수압력에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의한 전도 및 이탈현상</a:t>
            </a:r>
            <a:endParaRPr lang="en-US" altLang="ko-KR" sz="16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발생</a:t>
            </a:r>
            <a:endParaRPr lang="en-US" altLang="ko-KR" sz="16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하천바닥에 </a:t>
            </a:r>
            <a:r>
              <a:rPr lang="ko-KR" altLang="en-US" sz="1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설치시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마모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파괴</a:t>
            </a:r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이물질</a:t>
            </a:r>
            <a:endParaRPr lang="en-US" altLang="ko-KR" sz="16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적치현상 발생</a:t>
            </a:r>
            <a:endParaRPr lang="en-US" altLang="ko-KR" sz="15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3" name="WordArt 38"/>
          <p:cNvSpPr>
            <a:spLocks noChangeArrowheads="1" noChangeShapeType="1" noTextEdit="1"/>
          </p:cNvSpPr>
          <p:nvPr/>
        </p:nvSpPr>
        <p:spPr bwMode="auto">
          <a:xfrm>
            <a:off x="562248" y="4583918"/>
            <a:ext cx="2812750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기존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세굴방지블록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4" name="AutoShape 36"/>
          <p:cNvSpPr>
            <a:spLocks noChangeArrowheads="1"/>
          </p:cNvSpPr>
          <p:nvPr/>
        </p:nvSpPr>
        <p:spPr bwMode="auto">
          <a:xfrm>
            <a:off x="5821369" y="4401353"/>
            <a:ext cx="4527612" cy="2811500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85" name="Text Box 37"/>
          <p:cNvSpPr txBox="1">
            <a:spLocks noChangeArrowheads="1"/>
          </p:cNvSpPr>
          <p:nvPr/>
        </p:nvSpPr>
        <p:spPr bwMode="auto">
          <a:xfrm>
            <a:off x="6075710" y="4996489"/>
            <a:ext cx="4236758" cy="2070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내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외부 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개의 </a:t>
            </a:r>
            <a:r>
              <a:rPr lang="ko-KR" altLang="en-US" sz="16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관통공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및 내부공간 형성</a:t>
            </a:r>
            <a:endParaRPr lang="en-US" altLang="ko-KR" sz="16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lang="ko-KR" altLang="en-US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수생생물</a:t>
            </a:r>
            <a:r>
              <a:rPr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,</a:t>
            </a:r>
            <a:r>
              <a:rPr lang="ko-KR" altLang="en-US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어패류 자유이동과 식생가능</a:t>
            </a:r>
            <a:endParaRPr lang="en-US" altLang="ko-KR" sz="1600" dirty="0" smtClean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algn="l"/>
            <a:endParaRPr lang="en-US" altLang="ko-KR" sz="160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algn="l"/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6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블럭내부의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수압을 </a:t>
            </a:r>
            <a:r>
              <a:rPr lang="ko-KR" altLang="en-US" sz="16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여러방향으로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감압</a:t>
            </a:r>
            <a:endParaRPr lang="en-US" altLang="ko-KR" sz="16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lang="ko-KR" altLang="en-US" sz="1600" dirty="0" err="1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내부속채움</a:t>
            </a:r>
            <a:r>
              <a:rPr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, </a:t>
            </a:r>
            <a:r>
              <a:rPr lang="ko-KR" altLang="en-US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사석의 유실방지</a:t>
            </a:r>
            <a:endParaRPr lang="en-US" altLang="ko-KR" sz="1600" dirty="0" smtClean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algn="l"/>
            <a:endParaRPr lang="en-US" altLang="ko-KR" sz="160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 레미콘 품질기준</a:t>
            </a:r>
            <a:r>
              <a:rPr lang="en-US" altLang="ko-KR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(25-30-8)</a:t>
            </a:r>
            <a:r>
              <a:rPr lang="ko-KR" altLang="en-US" sz="16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의 고강도 블록</a:t>
            </a:r>
            <a:endParaRPr lang="en-US" altLang="ko-KR" sz="160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lang="ko-KR" altLang="en-US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충격에 대한 내구성 증대</a:t>
            </a:r>
            <a:endParaRPr lang="en-US" altLang="ko-KR" sz="1600" dirty="0" smtClean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6" name="WordArt 38"/>
          <p:cNvSpPr>
            <a:spLocks noChangeArrowheads="1" noChangeShapeType="1" noTextEdit="1"/>
          </p:cNvSpPr>
          <p:nvPr/>
        </p:nvSpPr>
        <p:spPr bwMode="auto">
          <a:xfrm>
            <a:off x="6075710" y="4583290"/>
            <a:ext cx="1388743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개선사항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7" name="줄무늬가 있는 오른쪽 화살표 86"/>
          <p:cNvSpPr/>
          <p:nvPr/>
        </p:nvSpPr>
        <p:spPr bwMode="auto">
          <a:xfrm>
            <a:off x="4908544" y="4766482"/>
            <a:ext cx="839799" cy="2117754"/>
          </a:xfrm>
          <a:prstGeom prst="strip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8" name="WordArt 4"/>
          <p:cNvSpPr>
            <a:spLocks noChangeArrowheads="1" noChangeShapeType="1" noTextEdit="1"/>
          </p:cNvSpPr>
          <p:nvPr/>
        </p:nvSpPr>
        <p:spPr bwMode="auto">
          <a:xfrm>
            <a:off x="2936842" y="127772"/>
            <a:ext cx="1136174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98" dirty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개발배경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1" grpId="0" animBg="1"/>
      <p:bldP spid="82" grpId="0"/>
      <p:bldP spid="84" grpId="0" animBg="1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0693400" cy="565345"/>
          </a:xfrm>
          <a:prstGeom prst="rect">
            <a:avLst/>
          </a:prstGeom>
          <a:solidFill>
            <a:srgbClr val="004868"/>
          </a:solidFill>
          <a:ln w="9525" algn="ctr">
            <a:noFill/>
            <a:miter lim="800000"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936843" y="127772"/>
            <a:ext cx="1643084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특징 및 적용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latin typeface="HY헤드라인M"/>
              <a:ea typeface="HY헤드라인M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863816" y="127772"/>
            <a:ext cx="0" cy="278296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9569" tIns="49785" rIns="99569" bIns="49785"/>
          <a:lstStyle/>
          <a:p>
            <a:endParaRPr lang="ko-KR" altLang="en-US"/>
          </a:p>
        </p:txBody>
      </p:sp>
      <p:sp>
        <p:nvSpPr>
          <p:cNvPr id="7" name="WordArt 8" descr="Untitled-1"/>
          <p:cNvSpPr>
            <a:spLocks noChangeArrowheads="1" noChangeShapeType="1" noTextEdit="1"/>
          </p:cNvSpPr>
          <p:nvPr/>
        </p:nvSpPr>
        <p:spPr bwMode="auto">
          <a:xfrm>
            <a:off x="167084" y="127772"/>
            <a:ext cx="2587193" cy="27829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SM</a:t>
            </a:r>
            <a:r>
              <a:rPr lang="ko-KR" altLang="en-US" kern="10" spc="-98" dirty="0" err="1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블럭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(A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형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) </a:t>
            </a:r>
            <a:r>
              <a:rPr lang="ko-KR" altLang="en-US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이란</a:t>
            </a:r>
            <a:r>
              <a:rPr lang="en-US" altLang="ko-KR" kern="10" spc="-98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?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auto">
          <a:xfrm>
            <a:off x="293326" y="1224721"/>
            <a:ext cx="10019142" cy="2373345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547667" y="1936382"/>
            <a:ext cx="9472697" cy="148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타공법에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비하여 다양한 기능을 가진 제품이며 경제적이다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현장 제작설치가 가능하고 품질관리가 용이하며 시공기간이 짧아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긴급공사시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적합</a:t>
            </a:r>
          </a:p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하천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밑다짐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교각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교대 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취입보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옹벽선단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세굴방지에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효과적</a:t>
            </a:r>
          </a:p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블록체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적층시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어도 형성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수생식물 이동통로 형성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항내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해수순환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인공어초의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특성</a:t>
            </a:r>
          </a:p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블록 중앙에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탈부착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가능한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정화통이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있어 용도에 따라 사용자가 원하는 재료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총전가능</a:t>
            </a:r>
            <a:endParaRPr lang="en-US" altLang="ko-KR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WordArt 38"/>
          <p:cNvSpPr>
            <a:spLocks noChangeArrowheads="1" noChangeShapeType="1" noTextEdit="1"/>
          </p:cNvSpPr>
          <p:nvPr/>
        </p:nvSpPr>
        <p:spPr bwMode="auto">
          <a:xfrm>
            <a:off x="547667" y="1404274"/>
            <a:ext cx="2681279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ko-KR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SM</a:t>
            </a:r>
            <a:r>
              <a:rPr lang="ko-KR" altLang="en-US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블록</a:t>
            </a:r>
            <a:r>
              <a:rPr lang="en-US" altLang="ko-KR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(A</a:t>
            </a:r>
            <a:r>
              <a:rPr lang="ko-KR" altLang="en-US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형</a:t>
            </a:r>
            <a:r>
              <a:rPr lang="en-US" altLang="ko-KR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의 특징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271393" y="4072735"/>
            <a:ext cx="10019142" cy="2592423"/>
          </a:xfrm>
          <a:prstGeom prst="roundRect">
            <a:avLst>
              <a:gd name="adj" fmla="val 4060"/>
            </a:avLst>
          </a:prstGeom>
          <a:solidFill>
            <a:schemeClr val="tx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endParaRPr lang="ko-KR" altLang="en-US"/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525734" y="4784396"/>
            <a:ext cx="9472697" cy="17625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600" tIns="49785" rIns="99569" bIns="49785">
            <a:spAutoFit/>
          </a:bodyPr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하천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밑다짐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시공 및 교량의 교각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교대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취수탑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수위탑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세굴방지공</a:t>
            </a:r>
            <a:endParaRPr lang="ko-KR" altLang="en-US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낙차보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취입보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수중보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사방댐</a:t>
            </a:r>
          </a:p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옹벽선단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세굴방지공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댐마루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보호공</a:t>
            </a:r>
            <a:endParaRPr lang="ko-KR" altLang="en-US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항만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이안제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도류제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호안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해안침식구조물</a:t>
            </a:r>
          </a:p>
          <a:p>
            <a:pPr algn="l"/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오염하천의 정화용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정수장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관로보호공</a:t>
            </a:r>
            <a:endParaRPr lang="ko-KR" altLang="en-US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buFontTx/>
              <a:buChar char="-"/>
            </a:pP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사방의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하상유지공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비탈면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호안블록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WordArt 38"/>
          <p:cNvSpPr>
            <a:spLocks noChangeArrowheads="1" noChangeShapeType="1" noTextEdit="1"/>
          </p:cNvSpPr>
          <p:nvPr/>
        </p:nvSpPr>
        <p:spPr bwMode="auto">
          <a:xfrm>
            <a:off x="525734" y="4252288"/>
            <a:ext cx="2681279" cy="336786"/>
          </a:xfrm>
          <a:prstGeom prst="rect">
            <a:avLst/>
          </a:prstGeom>
        </p:spPr>
        <p:txBody>
          <a:bodyPr wrap="none" lIns="99569" tIns="49785" rIns="99569" bIns="49785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ko-KR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SM</a:t>
            </a:r>
            <a:r>
              <a:rPr lang="ko-KR" altLang="en-US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블록</a:t>
            </a:r>
            <a:r>
              <a:rPr lang="en-US" altLang="ko-KR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(A</a:t>
            </a:r>
            <a:r>
              <a:rPr lang="ko-KR" altLang="en-US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형</a:t>
            </a:r>
            <a:r>
              <a:rPr lang="en-US" altLang="ko-KR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의 적용</a:t>
            </a:r>
            <a:endParaRPr lang="ko-KR" altLang="en-US" kern="10" spc="-98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BB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BB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BB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BB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BB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BB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기본 디자인">
  <a:themeElements>
    <a:clrScheme name="2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BB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BB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BB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BB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디자인 사용자 지정">
  <a:themeElements>
    <a:clrScheme name="3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BB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BB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3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디자인 사용자 지정">
  <a:themeElements>
    <a:clrScheme name="4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BB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BB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4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11767</TotalTime>
  <Words>2264</Words>
  <Application>Microsoft Office PowerPoint</Application>
  <PresentationFormat>사용자 지정</PresentationFormat>
  <Paragraphs>349</Paragraphs>
  <Slides>27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27</vt:i4>
      </vt:variant>
    </vt:vector>
  </HeadingPairs>
  <TitlesOfParts>
    <vt:vector size="34" baseType="lpstr">
      <vt:lpstr>기본 디자인</vt:lpstr>
      <vt:lpstr>디자인 사용자 지정</vt:lpstr>
      <vt:lpstr>2_디자인 사용자 지정</vt:lpstr>
      <vt:lpstr>2_기본 디자인</vt:lpstr>
      <vt:lpstr>1_디자인 사용자 지정</vt:lpstr>
      <vt:lpstr>3_디자인 사용자 지정</vt:lpstr>
      <vt:lpstr>4_디자인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Company>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BROOKLYNBOY</cp:lastModifiedBy>
  <cp:revision>1804</cp:revision>
  <dcterms:created xsi:type="dcterms:W3CDTF">2008-10-01T02:33:47Z</dcterms:created>
  <dcterms:modified xsi:type="dcterms:W3CDTF">2011-08-05T09:40:46Z</dcterms:modified>
</cp:coreProperties>
</file>